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57" r:id="rId3"/>
    <p:sldId id="258" r:id="rId4"/>
    <p:sldId id="259" r:id="rId5"/>
    <p:sldId id="260" r:id="rId6"/>
    <p:sldId id="270" r:id="rId7"/>
    <p:sldId id="261" r:id="rId8"/>
    <p:sldId id="274" r:id="rId9"/>
    <p:sldId id="275" r:id="rId10"/>
    <p:sldId id="276" r:id="rId11"/>
    <p:sldId id="264" r:id="rId12"/>
    <p:sldId id="272" r:id="rId13"/>
    <p:sldId id="263" r:id="rId14"/>
    <p:sldId id="271" r:id="rId15"/>
    <p:sldId id="266" r:id="rId16"/>
    <p:sldId id="277" r:id="rId17"/>
    <p:sldId id="278" r:id="rId18"/>
    <p:sldId id="267" r:id="rId19"/>
    <p:sldId id="273" r:id="rId20"/>
    <p:sldId id="279" r:id="rId21"/>
    <p:sldId id="269" r:id="rId22"/>
  </p:sldIdLst>
  <p:sldSz cx="14630400" cy="10972800"/>
  <p:notesSz cx="10972800" cy="14630400"/>
  <p:embeddedFontLst>
    <p:embeddedFont>
      <p:font typeface="Unbounded" charset="0"/>
      <p:regular r:id="rId24"/>
      <p:bold r:id="rId25"/>
    </p:embeddedFont>
    <p:embeddedFont>
      <p:font typeface="Cabin" charset="0"/>
      <p:regular r:id="rId26"/>
      <p:bold r:id="rId27"/>
      <p:italic r:id="rId28"/>
      <p:boldItalic r:id="rId29"/>
    </p:embeddedFont>
    <p:embeddedFont>
      <p:font typeface="Calibri"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2" d="100"/>
          <a:sy n="42" d="100"/>
        </p:scale>
        <p:origin x="-1476" y="-120"/>
      </p:cViewPr>
      <p:guideLst>
        <p:guide orient="horz" pos="3456"/>
        <p:guide pos="460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pPr marL="0" marR="0" lvl="0" indent="0" algn="r" rtl="0">
                <a:spcBef>
                  <a:spcPts val="0"/>
                </a:spcBef>
                <a:spcAft>
                  <a:spcPts val="0"/>
                </a:spcAft>
                <a:buNone/>
              </a:pPr>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lide 1 master">
  <p:cSld name="Slide 1 master">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12" name="Google Shape;12;p2"/>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12 master">
  <p:cSld name="Slide 12 master">
    <p:spTree>
      <p:nvGrpSpPr>
        <p:cNvPr id="1" name="Shape 54"/>
        <p:cNvGrpSpPr/>
        <p:nvPr/>
      </p:nvGrpSpPr>
      <p:grpSpPr>
        <a:xfrm>
          <a:off x="0" y="0"/>
          <a:ext cx="0" cy="0"/>
          <a:chOff x="0" y="0"/>
          <a:chExt cx="0" cy="0"/>
        </a:xfrm>
      </p:grpSpPr>
      <p:pic>
        <p:nvPicPr>
          <p:cNvPr id="55" name="Google Shape;55;p13"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56" name="Google Shape;56;p13"/>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3"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14 master">
  <p:cSld name="Slide 14 master">
    <p:spTree>
      <p:nvGrpSpPr>
        <p:cNvPr id="1" name="Shape 62"/>
        <p:cNvGrpSpPr/>
        <p:nvPr/>
      </p:nvGrpSpPr>
      <p:grpSpPr>
        <a:xfrm>
          <a:off x="0" y="0"/>
          <a:ext cx="0" cy="0"/>
          <a:chOff x="0" y="0"/>
          <a:chExt cx="0" cy="0"/>
        </a:xfrm>
      </p:grpSpPr>
      <p:pic>
        <p:nvPicPr>
          <p:cNvPr id="63" name="Google Shape;63;p15"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64" name="Google Shape;64;p15"/>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5"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DEFAULT">
  <p:cSld name="DEFAULT">
    <p:spTree>
      <p:nvGrpSpPr>
        <p:cNvPr id="1" name="Shape 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lide 2 master">
  <p:cSld name="Slide 2 master">
    <p:spTree>
      <p:nvGrpSpPr>
        <p:cNvPr id="1" name="Shape 14"/>
        <p:cNvGrpSpPr/>
        <p:nvPr/>
      </p:nvGrpSpPr>
      <p:grpSpPr>
        <a:xfrm>
          <a:off x="0" y="0"/>
          <a:ext cx="0" cy="0"/>
          <a:chOff x="0" y="0"/>
          <a:chExt cx="0" cy="0"/>
        </a:xfrm>
      </p:grpSpPr>
      <p:pic>
        <p:nvPicPr>
          <p:cNvPr id="15" name="Google Shape;15;p3"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16" name="Google Shape;16;p3"/>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lide 3 master">
  <p:cSld name="Slide 3 master">
    <p:spTree>
      <p:nvGrpSpPr>
        <p:cNvPr id="1" name="Shape 18"/>
        <p:cNvGrpSpPr/>
        <p:nvPr/>
      </p:nvGrpSpPr>
      <p:grpSpPr>
        <a:xfrm>
          <a:off x="0" y="0"/>
          <a:ext cx="0" cy="0"/>
          <a:chOff x="0" y="0"/>
          <a:chExt cx="0" cy="0"/>
        </a:xfrm>
      </p:grpSpPr>
      <p:pic>
        <p:nvPicPr>
          <p:cNvPr id="19" name="Google Shape;19;p4"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20" name="Google Shape;20;p4"/>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lide 4 master">
  <p:cSld name="Slide 4 master">
    <p:spTree>
      <p:nvGrpSpPr>
        <p:cNvPr id="1" name="Shape 22"/>
        <p:cNvGrpSpPr/>
        <p:nvPr/>
      </p:nvGrpSpPr>
      <p:grpSpPr>
        <a:xfrm>
          <a:off x="0" y="0"/>
          <a:ext cx="0" cy="0"/>
          <a:chOff x="0" y="0"/>
          <a:chExt cx="0" cy="0"/>
        </a:xfrm>
      </p:grpSpPr>
      <p:pic>
        <p:nvPicPr>
          <p:cNvPr id="23" name="Google Shape;23;p5"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24" name="Google Shape;24;p5"/>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lide 5 master">
  <p:cSld name="Slide 5 master">
    <p:spTree>
      <p:nvGrpSpPr>
        <p:cNvPr id="1" name="Shape 26"/>
        <p:cNvGrpSpPr/>
        <p:nvPr/>
      </p:nvGrpSpPr>
      <p:grpSpPr>
        <a:xfrm>
          <a:off x="0" y="0"/>
          <a:ext cx="0" cy="0"/>
          <a:chOff x="0" y="0"/>
          <a:chExt cx="0" cy="0"/>
        </a:xfrm>
      </p:grpSpPr>
      <p:pic>
        <p:nvPicPr>
          <p:cNvPr id="27" name="Google Shape;27;p6"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28" name="Google Shape;28;p6"/>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lide 6 master">
  <p:cSld name="Slide 6 master">
    <p:spTree>
      <p:nvGrpSpPr>
        <p:cNvPr id="1" name="Shape 30"/>
        <p:cNvGrpSpPr/>
        <p:nvPr/>
      </p:nvGrpSpPr>
      <p:grpSpPr>
        <a:xfrm>
          <a:off x="0" y="0"/>
          <a:ext cx="0" cy="0"/>
          <a:chOff x="0" y="0"/>
          <a:chExt cx="0" cy="0"/>
        </a:xfrm>
      </p:grpSpPr>
      <p:pic>
        <p:nvPicPr>
          <p:cNvPr id="31" name="Google Shape;31;p7"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32" name="Google Shape;32;p7"/>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lide 8 master">
  <p:cSld name="Slide 8 master">
    <p:spTree>
      <p:nvGrpSpPr>
        <p:cNvPr id="1" name="Shape 38"/>
        <p:cNvGrpSpPr/>
        <p:nvPr/>
      </p:nvGrpSpPr>
      <p:grpSpPr>
        <a:xfrm>
          <a:off x="0" y="0"/>
          <a:ext cx="0" cy="0"/>
          <a:chOff x="0" y="0"/>
          <a:chExt cx="0" cy="0"/>
        </a:xfrm>
      </p:grpSpPr>
      <p:pic>
        <p:nvPicPr>
          <p:cNvPr id="39" name="Google Shape;39;p9"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40" name="Google Shape;40;p9"/>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9 master">
  <p:cSld name="Slide 9 master">
    <p:spTree>
      <p:nvGrpSpPr>
        <p:cNvPr id="1" name="Shape 42"/>
        <p:cNvGrpSpPr/>
        <p:nvPr/>
      </p:nvGrpSpPr>
      <p:grpSpPr>
        <a:xfrm>
          <a:off x="0" y="0"/>
          <a:ext cx="0" cy="0"/>
          <a:chOff x="0" y="0"/>
          <a:chExt cx="0" cy="0"/>
        </a:xfrm>
      </p:grpSpPr>
      <p:pic>
        <p:nvPicPr>
          <p:cNvPr id="43" name="Google Shape;43;p10"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44" name="Google Shape;44;p10"/>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10"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lide 11 master">
  <p:cSld name="Slide 11 master">
    <p:spTree>
      <p:nvGrpSpPr>
        <p:cNvPr id="1" name="Shape 50"/>
        <p:cNvGrpSpPr/>
        <p:nvPr/>
      </p:nvGrpSpPr>
      <p:grpSpPr>
        <a:xfrm>
          <a:off x="0" y="0"/>
          <a:ext cx="0" cy="0"/>
          <a:chOff x="0" y="0"/>
          <a:chExt cx="0" cy="0"/>
        </a:xfrm>
      </p:grpSpPr>
      <p:pic>
        <p:nvPicPr>
          <p:cNvPr id="51" name="Google Shape;51;p12" descr="preencoded.png"/>
          <p:cNvPicPr preferRelativeResize="0"/>
          <p:nvPr/>
        </p:nvPicPr>
        <p:blipFill rotWithShape="1">
          <a:blip r:embed="rId2">
            <a:alphaModFix/>
          </a:blip>
          <a:srcRect/>
          <a:stretch/>
        </p:blipFill>
        <p:spPr>
          <a:xfrm>
            <a:off x="0" y="0"/>
            <a:ext cx="14630400" cy="10972800"/>
          </a:xfrm>
          <a:prstGeom prst="rect">
            <a:avLst/>
          </a:prstGeom>
          <a:noFill/>
          <a:ln>
            <a:noFill/>
          </a:ln>
        </p:spPr>
      </p:pic>
      <p:sp>
        <p:nvSpPr>
          <p:cNvPr id="52" name="Google Shape;52;p12"/>
          <p:cNvSpPr/>
          <p:nvPr/>
        </p:nvSpPr>
        <p:spPr>
          <a:xfrm>
            <a:off x="0" y="0"/>
            <a:ext cx="14630400" cy="109728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2" descr="preencoded.png">
            <a:hlinkClick r:id="rId3"/>
          </p:cNvPr>
          <p:cNvPicPr preferRelativeResize="0"/>
          <p:nvPr/>
        </p:nvPicPr>
        <p:blipFill rotWithShape="1">
          <a:blip r:embed="rId4">
            <a:alphaModFix/>
          </a:blip>
          <a:srcRect/>
          <a:stretch/>
        </p:blipFill>
        <p:spPr>
          <a:xfrm>
            <a:off x="12839215" y="104927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59"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1"/>
        <p:cNvGrpSpPr/>
        <p:nvPr/>
      </p:nvGrpSpPr>
      <p:grpSpPr>
        <a:xfrm>
          <a:off x="0" y="0"/>
          <a:ext cx="0" cy="0"/>
          <a:chOff x="0" y="0"/>
          <a:chExt cx="0" cy="0"/>
        </a:xfrm>
      </p:grpSpPr>
      <p:sp>
        <p:nvSpPr>
          <p:cNvPr id="72" name="Google Shape;72;p17"/>
          <p:cNvSpPr/>
          <p:nvPr/>
        </p:nvSpPr>
        <p:spPr>
          <a:xfrm>
            <a:off x="837724" y="925711"/>
            <a:ext cx="12954952" cy="2534364"/>
          </a:xfrm>
          <a:prstGeom prst="rect">
            <a:avLst/>
          </a:prstGeom>
          <a:noFill/>
          <a:ln>
            <a:noFill/>
          </a:ln>
        </p:spPr>
        <p:txBody>
          <a:bodyPr spcFirstLastPara="1" wrap="square" lIns="0" tIns="0" rIns="0" bIns="0" anchor="t" anchorCtr="0">
            <a:noAutofit/>
          </a:bodyPr>
          <a:lstStyle/>
          <a:p>
            <a:pPr marL="0" marR="0" lvl="0" indent="0" algn="ctr" rtl="0">
              <a:lnSpc>
                <a:spcPct val="125157"/>
              </a:lnSpc>
              <a:spcBef>
                <a:spcPts val="0"/>
              </a:spcBef>
              <a:spcAft>
                <a:spcPts val="0"/>
              </a:spcAft>
              <a:buClr>
                <a:srgbClr val="FFFFFF"/>
              </a:buClr>
              <a:buSzPts val="7950"/>
              <a:buFont typeface="Unbounded"/>
              <a:buNone/>
            </a:pPr>
            <a:r>
              <a:rPr lang="en-US" sz="7950" b="0" i="0" u="none" strike="noStrike" cap="none">
                <a:solidFill>
                  <a:srgbClr val="FFFFFF"/>
                </a:solidFill>
                <a:latin typeface="Unbounded"/>
                <a:ea typeface="Unbounded"/>
                <a:cs typeface="Unbounded"/>
                <a:sym typeface="Unbounded"/>
              </a:rPr>
              <a:t>Payroll Management System</a:t>
            </a:r>
            <a:endParaRPr sz="7950" b="0" i="0" u="none" strike="noStrike" cap="none"/>
          </a:p>
        </p:txBody>
      </p:sp>
      <p:sp>
        <p:nvSpPr>
          <p:cNvPr id="73" name="Google Shape;73;p17"/>
          <p:cNvSpPr/>
          <p:nvPr/>
        </p:nvSpPr>
        <p:spPr>
          <a:xfrm>
            <a:off x="837724" y="3890843"/>
            <a:ext cx="12954952" cy="344567"/>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SzPts val="1650"/>
              <a:buFont typeface="Arial"/>
              <a:buNone/>
            </a:pPr>
            <a:endParaRPr sz="1650" b="0" i="0" u="none" strike="noStrike" cap="none"/>
          </a:p>
        </p:txBody>
      </p:sp>
      <p:pic>
        <p:nvPicPr>
          <p:cNvPr id="74" name="Google Shape;74;p17" descr="preencoded.png"/>
          <p:cNvPicPr preferRelativeResize="0"/>
          <p:nvPr/>
        </p:nvPicPr>
        <p:blipFill rotWithShape="1">
          <a:blip r:embed="rId3">
            <a:alphaModFix/>
          </a:blip>
          <a:srcRect/>
          <a:stretch/>
        </p:blipFill>
        <p:spPr>
          <a:xfrm>
            <a:off x="5582126" y="4477702"/>
            <a:ext cx="3466148" cy="3575923"/>
          </a:xfrm>
          <a:prstGeom prst="rect">
            <a:avLst/>
          </a:prstGeom>
          <a:noFill/>
          <a:ln>
            <a:noFill/>
          </a:ln>
        </p:spPr>
      </p:pic>
      <p:sp>
        <p:nvSpPr>
          <p:cNvPr id="75" name="Google Shape;75;p17"/>
          <p:cNvSpPr/>
          <p:nvPr/>
        </p:nvSpPr>
        <p:spPr>
          <a:xfrm>
            <a:off x="837724" y="8295918"/>
            <a:ext cx="12954952" cy="344567"/>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SzPts val="1650"/>
              <a:buFont typeface="Arial"/>
              <a:buNone/>
            </a:pPr>
            <a:endParaRPr sz="1650" b="0" i="0" u="none" strike="noStrike" cap="none"/>
          </a:p>
        </p:txBody>
      </p:sp>
      <p:sp>
        <p:nvSpPr>
          <p:cNvPr id="76" name="Google Shape;76;p17"/>
          <p:cNvSpPr/>
          <p:nvPr/>
        </p:nvSpPr>
        <p:spPr>
          <a:xfrm>
            <a:off x="837724" y="8963620"/>
            <a:ext cx="9034701" cy="380167"/>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FFFFFF"/>
              </a:buClr>
              <a:buSzPts val="2350"/>
              <a:buFont typeface="Unbounded"/>
              <a:buNone/>
            </a:pPr>
            <a:r>
              <a:rPr lang="en-US" sz="2350" b="0" i="0" u="none" strike="noStrike" cap="none">
                <a:solidFill>
                  <a:srgbClr val="FFFFFF"/>
                </a:solidFill>
                <a:latin typeface="Unbounded"/>
                <a:ea typeface="Unbounded"/>
                <a:cs typeface="Unbounded"/>
                <a:sym typeface="Unbounded"/>
              </a:rPr>
              <a:t>Course: PGDCA | Semester: 2nd | Roll No: 24GCA21</a:t>
            </a:r>
            <a:endParaRPr sz="2350" b="0" i="0" u="none" strike="noStrike" cap="none"/>
          </a:p>
        </p:txBody>
      </p:sp>
      <p:sp>
        <p:nvSpPr>
          <p:cNvPr id="77" name="Google Shape;77;p17"/>
          <p:cNvSpPr/>
          <p:nvPr/>
        </p:nvSpPr>
        <p:spPr>
          <a:xfrm>
            <a:off x="837724" y="9666923"/>
            <a:ext cx="11377136" cy="380167"/>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FFFFFF"/>
              </a:buClr>
              <a:buSzPts val="2350"/>
              <a:buFont typeface="Unbounded"/>
              <a:buNone/>
            </a:pPr>
            <a:r>
              <a:rPr lang="en-US" sz="2350" b="0" i="0" u="none" strike="noStrike" cap="none">
                <a:solidFill>
                  <a:srgbClr val="FFFFFF"/>
                </a:solidFill>
                <a:latin typeface="Unbounded"/>
                <a:ea typeface="Unbounded"/>
                <a:cs typeface="Unbounded"/>
                <a:sym typeface="Unbounded"/>
              </a:rPr>
              <a:t>Developed by Sameer Ahmed under Prof. M. Nazir's mentorship.</a:t>
            </a:r>
            <a:endParaRPr sz="2350" b="0" i="0" u="none" strike="noStrike" cap="none"/>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30424" y="3110139"/>
          <a:ext cx="6624735" cy="7862662"/>
        </p:xfrm>
        <a:graphic>
          <a:graphicData uri="http://schemas.openxmlformats.org/drawingml/2006/table">
            <a:tbl>
              <a:tblPr/>
              <a:tblGrid>
                <a:gridCol w="1463897"/>
                <a:gridCol w="177870"/>
                <a:gridCol w="1208591"/>
                <a:gridCol w="3774377"/>
              </a:tblGrid>
              <a:tr h="936192">
                <a:tc>
                  <a:txBody>
                    <a:bodyPr/>
                    <a:lstStyle/>
                    <a:p>
                      <a:pPr algn="ctr">
                        <a:lnSpc>
                          <a:spcPct val="150000"/>
                        </a:lnSpc>
                        <a:spcAft>
                          <a:spcPts val="0"/>
                        </a:spcAft>
                      </a:pPr>
                      <a:r>
                        <a:rPr lang="en-IN" sz="1800" dirty="0">
                          <a:solidFill>
                            <a:srgbClr val="538135"/>
                          </a:solidFill>
                          <a:latin typeface="Times New Roman"/>
                          <a:ea typeface="Times New Roman"/>
                          <a:cs typeface="Times New Roman"/>
                        </a:rPr>
                        <a:t>Field Name</a:t>
                      </a:r>
                      <a:endParaRPr lang="en-IN" sz="1600" dirty="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tcPr>
                </a:tc>
                <a:tc>
                  <a:txBody>
                    <a:bodyPr/>
                    <a:lstStyle/>
                    <a:p>
                      <a:pPr algn="ctr">
                        <a:lnSpc>
                          <a:spcPct val="150000"/>
                        </a:lnSpc>
                        <a:spcAft>
                          <a:spcPts val="0"/>
                        </a:spcAft>
                      </a:pPr>
                      <a:endParaRPr lang="en-IN" sz="1800" dirty="0">
                        <a:solidFill>
                          <a:srgbClr val="538135"/>
                        </a:solidFill>
                        <a:latin typeface="Times New Roman"/>
                        <a:ea typeface="Times New Roman"/>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tcPr>
                </a:tc>
                <a:tc>
                  <a:txBody>
                    <a:bodyPr/>
                    <a:lstStyle/>
                    <a:p>
                      <a:pPr algn="ctr">
                        <a:lnSpc>
                          <a:spcPct val="150000"/>
                        </a:lnSpc>
                        <a:spcAft>
                          <a:spcPts val="0"/>
                        </a:spcAft>
                      </a:pPr>
                      <a:r>
                        <a:rPr lang="en-IN" sz="1800">
                          <a:solidFill>
                            <a:srgbClr val="538135"/>
                          </a:solidFill>
                          <a:latin typeface="Times New Roman"/>
                          <a:ea typeface="Times New Roman"/>
                          <a:cs typeface="Times New Roman"/>
                        </a:rPr>
                        <a:t>Data Type</a:t>
                      </a:r>
                      <a:endParaRPr lang="en-IN" sz="160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tcPr>
                </a:tc>
                <a:tc>
                  <a:txBody>
                    <a:bodyPr/>
                    <a:lstStyle/>
                    <a:p>
                      <a:pPr algn="ctr">
                        <a:lnSpc>
                          <a:spcPct val="150000"/>
                        </a:lnSpc>
                        <a:spcAft>
                          <a:spcPts val="0"/>
                        </a:spcAft>
                      </a:pPr>
                      <a:r>
                        <a:rPr lang="en-IN" sz="1800" dirty="0">
                          <a:solidFill>
                            <a:srgbClr val="538135"/>
                          </a:solidFill>
                          <a:latin typeface="Times New Roman"/>
                          <a:ea typeface="Times New Roman"/>
                          <a:cs typeface="Times New Roman"/>
                        </a:rPr>
                        <a:t>Description</a:t>
                      </a:r>
                      <a:endParaRPr lang="en-IN" sz="1600" dirty="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tcPr>
                </a:tc>
              </a:tr>
              <a:tr h="936192">
                <a:tc>
                  <a:txBody>
                    <a:bodyPr/>
                    <a:lstStyle/>
                    <a:p>
                      <a:pPr>
                        <a:lnSpc>
                          <a:spcPct val="150000"/>
                        </a:lnSpc>
                        <a:spcAft>
                          <a:spcPts val="0"/>
                        </a:spcAft>
                      </a:pPr>
                      <a:r>
                        <a:rPr lang="en-IN" sz="1800" b="1">
                          <a:solidFill>
                            <a:srgbClr val="538135"/>
                          </a:solidFill>
                          <a:latin typeface="Times New Roman"/>
                          <a:ea typeface="Times New Roman"/>
                          <a:cs typeface="Times New Roman"/>
                        </a:rPr>
                        <a:t>emp_id (PK)</a:t>
                      </a:r>
                      <a:endParaRPr lang="en-IN" sz="160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a:noFill/>
                    </a:lnB>
                    <a:solidFill>
                      <a:srgbClr val="DBEBD0"/>
                    </a:solidFill>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a:noFill/>
                    </a:lnB>
                    <a:solidFill>
                      <a:srgbClr val="DBEBD0"/>
                    </a:solidFill>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Primary Key, unique identifier for employee</a:t>
                      </a:r>
                      <a:endParaRPr lang="en-IN" sz="1600" dirty="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a:noFill/>
                    </a:lnB>
                    <a:solidFill>
                      <a:srgbClr val="DBEBD0"/>
                    </a:solidFill>
                  </a:tcPr>
                </a:tc>
              </a:tr>
              <a:tr h="449102">
                <a:tc>
                  <a:txBody>
                    <a:bodyPr/>
                    <a:lstStyle/>
                    <a:p>
                      <a:pPr>
                        <a:lnSpc>
                          <a:spcPct val="150000"/>
                        </a:lnSpc>
                        <a:spcAft>
                          <a:spcPts val="0"/>
                        </a:spcAft>
                      </a:pPr>
                      <a:r>
                        <a:rPr lang="en-IN" sz="1800" b="1">
                          <a:solidFill>
                            <a:srgbClr val="538135"/>
                          </a:solidFill>
                          <a:latin typeface="Times New Roman"/>
                          <a:ea typeface="Times New Roman"/>
                          <a:cs typeface="Times New Roman"/>
                        </a:rPr>
                        <a:t>name</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Full name of the employee</a:t>
                      </a:r>
                      <a:endParaRPr lang="en-IN" sz="1600" dirty="0">
                        <a:solidFill>
                          <a:srgbClr val="538135"/>
                        </a:solidFill>
                        <a:latin typeface="Calibri"/>
                        <a:ea typeface="Calibri"/>
                        <a:cs typeface="Times New Roman"/>
                      </a:endParaRPr>
                    </a:p>
                  </a:txBody>
                  <a:tcPr marL="68580" marR="68580" marT="0" marB="0">
                    <a:lnL>
                      <a:noFill/>
                    </a:lnL>
                    <a:lnR>
                      <a:noFill/>
                    </a:lnR>
                    <a:lnT>
                      <a:noFill/>
                    </a:lnT>
                    <a:lnB>
                      <a:noFill/>
                    </a:lnB>
                  </a:tcPr>
                </a:tc>
              </a:tr>
              <a:tr h="449102">
                <a:tc>
                  <a:txBody>
                    <a:bodyPr/>
                    <a:lstStyle/>
                    <a:p>
                      <a:pPr>
                        <a:lnSpc>
                          <a:spcPct val="150000"/>
                        </a:lnSpc>
                        <a:spcAft>
                          <a:spcPts val="0"/>
                        </a:spcAft>
                      </a:pPr>
                      <a:r>
                        <a:rPr lang="en-IN" sz="1800" b="1">
                          <a:solidFill>
                            <a:srgbClr val="538135"/>
                          </a:solidFill>
                          <a:latin typeface="Times New Roman"/>
                          <a:ea typeface="Times New Roman"/>
                          <a:cs typeface="Times New Roman"/>
                        </a:rPr>
                        <a:t>email</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Email address</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r>
              <a:tr h="449102">
                <a:tc>
                  <a:txBody>
                    <a:bodyPr/>
                    <a:lstStyle/>
                    <a:p>
                      <a:pPr>
                        <a:lnSpc>
                          <a:spcPct val="150000"/>
                        </a:lnSpc>
                        <a:spcAft>
                          <a:spcPts val="0"/>
                        </a:spcAft>
                      </a:pPr>
                      <a:r>
                        <a:rPr lang="en-IN" sz="1800" b="1">
                          <a:solidFill>
                            <a:srgbClr val="538135"/>
                          </a:solidFill>
                          <a:latin typeface="Times New Roman"/>
                          <a:ea typeface="Times New Roman"/>
                          <a:cs typeface="Times New Roman"/>
                        </a:rPr>
                        <a:t>phone</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Contact number</a:t>
                      </a:r>
                      <a:endParaRPr lang="en-IN" sz="1600" dirty="0">
                        <a:solidFill>
                          <a:srgbClr val="538135"/>
                        </a:solidFill>
                        <a:latin typeface="Calibri"/>
                        <a:ea typeface="Calibri"/>
                        <a:cs typeface="Times New Roman"/>
                      </a:endParaRPr>
                    </a:p>
                  </a:txBody>
                  <a:tcPr marL="68580" marR="68580" marT="0" marB="0">
                    <a:lnL>
                      <a:noFill/>
                    </a:lnL>
                    <a:lnR>
                      <a:noFill/>
                    </a:lnR>
                    <a:lnT>
                      <a:noFill/>
                    </a:lnT>
                    <a:lnB>
                      <a:noFill/>
                    </a:lnB>
                  </a:tcPr>
                </a:tc>
              </a:tr>
              <a:tr h="449102">
                <a:tc>
                  <a:txBody>
                    <a:bodyPr/>
                    <a:lstStyle/>
                    <a:p>
                      <a:pPr>
                        <a:lnSpc>
                          <a:spcPct val="150000"/>
                        </a:lnSpc>
                        <a:spcAft>
                          <a:spcPts val="0"/>
                        </a:spcAft>
                      </a:pPr>
                      <a:r>
                        <a:rPr lang="en-IN" sz="1800" b="1">
                          <a:solidFill>
                            <a:srgbClr val="538135"/>
                          </a:solidFill>
                          <a:latin typeface="Times New Roman"/>
                          <a:ea typeface="Times New Roman"/>
                          <a:cs typeface="Times New Roman"/>
                        </a:rPr>
                        <a:t>address</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Residential address</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r>
              <a:tr h="449102">
                <a:tc>
                  <a:txBody>
                    <a:bodyPr/>
                    <a:lstStyle/>
                    <a:p>
                      <a:pPr>
                        <a:lnSpc>
                          <a:spcPct val="150000"/>
                        </a:lnSpc>
                        <a:spcAft>
                          <a:spcPts val="0"/>
                        </a:spcAft>
                      </a:pPr>
                      <a:r>
                        <a:rPr lang="en-IN" sz="1800" b="1">
                          <a:solidFill>
                            <a:srgbClr val="538135"/>
                          </a:solidFill>
                          <a:latin typeface="Times New Roman"/>
                          <a:ea typeface="Times New Roman"/>
                          <a:cs typeface="Times New Roman"/>
                        </a:rPr>
                        <a:t>gender</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Gender (Male/Female/Other)</a:t>
                      </a:r>
                      <a:endParaRPr lang="en-IN" sz="1600" dirty="0">
                        <a:solidFill>
                          <a:srgbClr val="538135"/>
                        </a:solidFill>
                        <a:latin typeface="Calibri"/>
                        <a:ea typeface="Calibri"/>
                        <a:cs typeface="Times New Roman"/>
                      </a:endParaRPr>
                    </a:p>
                  </a:txBody>
                  <a:tcPr marL="68580" marR="68580" marT="0" marB="0">
                    <a:lnL>
                      <a:noFill/>
                    </a:lnL>
                    <a:lnR>
                      <a:noFill/>
                    </a:lnR>
                    <a:lnT>
                      <a:noFill/>
                    </a:lnT>
                    <a:lnB>
                      <a:noFill/>
                    </a:lnB>
                  </a:tcPr>
                </a:tc>
              </a:tr>
              <a:tr h="936192">
                <a:tc>
                  <a:txBody>
                    <a:bodyPr/>
                    <a:lstStyle/>
                    <a:p>
                      <a:pPr>
                        <a:lnSpc>
                          <a:spcPct val="150000"/>
                        </a:lnSpc>
                        <a:spcAft>
                          <a:spcPts val="0"/>
                        </a:spcAft>
                      </a:pPr>
                      <a:r>
                        <a:rPr lang="en-IN" sz="1800" b="1">
                          <a:solidFill>
                            <a:srgbClr val="538135"/>
                          </a:solidFill>
                          <a:latin typeface="Times New Roman"/>
                          <a:ea typeface="Times New Roman"/>
                          <a:cs typeface="Times New Roman"/>
                        </a:rPr>
                        <a:t>department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Department name (e.g., HR, IT, Finance)</a:t>
                      </a:r>
                      <a:endParaRPr lang="en-IN" sz="1600" dirty="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r>
              <a:tr h="936192">
                <a:tc>
                  <a:txBody>
                    <a:bodyPr/>
                    <a:lstStyle/>
                    <a:p>
                      <a:pPr>
                        <a:lnSpc>
                          <a:spcPct val="150000"/>
                        </a:lnSpc>
                        <a:spcAft>
                          <a:spcPts val="0"/>
                        </a:spcAft>
                      </a:pPr>
                      <a:r>
                        <a:rPr lang="en-IN" sz="1800" b="1">
                          <a:solidFill>
                            <a:srgbClr val="538135"/>
                          </a:solidFill>
                          <a:latin typeface="Times New Roman"/>
                          <a:ea typeface="Times New Roman"/>
                          <a:cs typeface="Times New Roman"/>
                        </a:rPr>
                        <a:t>designation</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Job title or role</a:t>
                      </a:r>
                      <a:endParaRPr lang="en-IN" sz="1600" dirty="0">
                        <a:solidFill>
                          <a:srgbClr val="538135"/>
                        </a:solidFill>
                        <a:latin typeface="Calibri"/>
                        <a:ea typeface="Calibri"/>
                        <a:cs typeface="Times New Roman"/>
                      </a:endParaRPr>
                    </a:p>
                  </a:txBody>
                  <a:tcPr marL="68580" marR="68580" marT="0" marB="0">
                    <a:lnL>
                      <a:noFill/>
                    </a:lnL>
                    <a:lnR>
                      <a:noFill/>
                    </a:lnR>
                    <a:lnT>
                      <a:noFill/>
                    </a:lnT>
                    <a:lnB>
                      <a:noFill/>
                    </a:lnB>
                  </a:tcPr>
                </a:tc>
              </a:tr>
              <a:tr h="936192">
                <a:tc>
                  <a:txBody>
                    <a:bodyPr/>
                    <a:lstStyle/>
                    <a:p>
                      <a:pPr>
                        <a:lnSpc>
                          <a:spcPct val="150000"/>
                        </a:lnSpc>
                        <a:spcAft>
                          <a:spcPts val="0"/>
                        </a:spcAft>
                      </a:pPr>
                      <a:r>
                        <a:rPr lang="en-IN" sz="1800" b="1">
                          <a:solidFill>
                            <a:srgbClr val="538135"/>
                          </a:solidFill>
                          <a:latin typeface="Times New Roman"/>
                          <a:ea typeface="Times New Roman"/>
                          <a:cs typeface="Times New Roman"/>
                        </a:rPr>
                        <a:t>date_of_joining</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Joining date of the employee</a:t>
                      </a:r>
                      <a:endParaRPr lang="en-IN" sz="1600" dirty="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r>
              <a:tr h="936192">
                <a:tc>
                  <a:txBody>
                    <a:bodyPr/>
                    <a:lstStyle/>
                    <a:p>
                      <a:pPr>
                        <a:lnSpc>
                          <a:spcPct val="150000"/>
                        </a:lnSpc>
                        <a:spcAft>
                          <a:spcPts val="0"/>
                        </a:spcAft>
                      </a:pPr>
                      <a:r>
                        <a:rPr lang="en-IN" sz="1800" b="1">
                          <a:solidFill>
                            <a:srgbClr val="538135"/>
                          </a:solidFill>
                          <a:latin typeface="Times New Roman"/>
                          <a:ea typeface="Times New Roman"/>
                          <a:cs typeface="Times New Roman"/>
                        </a:rPr>
                        <a:t>password</a:t>
                      </a:r>
                      <a:endParaRPr lang="en-IN" sz="1600">
                        <a:solidFill>
                          <a:srgbClr val="538135"/>
                        </a:solidFill>
                        <a:latin typeface="Calibri"/>
                        <a:ea typeface="Calibri"/>
                        <a:cs typeface="Times New Roman"/>
                      </a:endParaRPr>
                    </a:p>
                  </a:txBody>
                  <a:tcPr marL="68580" marR="68580" marT="0" marB="0">
                    <a:lnL>
                      <a:noFill/>
                    </a:lnL>
                    <a:lnR>
                      <a:noFill/>
                    </a:lnR>
                    <a:lnT>
                      <a:noFill/>
                    </a:lnT>
                    <a:lnB w="12700" cap="flat" cmpd="sng" algn="ctr">
                      <a:solidFill>
                        <a:srgbClr val="70AD47"/>
                      </a:solidFill>
                      <a:prstDash val="solid"/>
                      <a:round/>
                      <a:headEnd type="none" w="med" len="med"/>
                      <a:tailEnd type="none" w="med" len="med"/>
                    </a:lnB>
                  </a:tcPr>
                </a:tc>
                <a:tc>
                  <a:txBody>
                    <a:bodyPr/>
                    <a:lstStyle/>
                    <a:p>
                      <a:pPr>
                        <a:lnSpc>
                          <a:spcPct val="150000"/>
                        </a:lnSpc>
                        <a:spcAft>
                          <a:spcPts val="0"/>
                        </a:spcAft>
                      </a:pPr>
                      <a:endParaRPr lang="en-IN" sz="1800">
                        <a:solidFill>
                          <a:srgbClr val="538135"/>
                        </a:solidFill>
                        <a:latin typeface="Times New Roman"/>
                        <a:ea typeface="Times New Roman"/>
                        <a:cs typeface="Times New Roman"/>
                      </a:endParaRPr>
                    </a:p>
                  </a:txBody>
                  <a:tcPr marL="68580" marR="68580" marT="0" marB="0">
                    <a:lnL>
                      <a:noFill/>
                    </a:lnL>
                    <a:lnR>
                      <a:noFill/>
                    </a:lnR>
                    <a:lnT>
                      <a:noFill/>
                    </a:lnT>
                    <a:lnB w="12700" cap="flat" cmpd="sng" algn="ctr">
                      <a:solidFill>
                        <a:srgbClr val="70AD47"/>
                      </a:solidFill>
                      <a:prstDash val="solid"/>
                      <a:round/>
                      <a:headEnd type="none" w="med" len="med"/>
                      <a:tailEnd type="none" w="med" len="med"/>
                    </a:lnB>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w="12700" cap="flat" cmpd="sng" algn="ctr">
                      <a:solidFill>
                        <a:srgbClr val="70AD47"/>
                      </a:solidFill>
                      <a:prstDash val="solid"/>
                      <a:round/>
                      <a:headEnd type="none" w="med" len="med"/>
                      <a:tailEnd type="none" w="med" len="med"/>
                    </a:lnB>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Encrypted password (SHA-256 hashed)</a:t>
                      </a:r>
                      <a:endParaRPr lang="en-IN" sz="1600" dirty="0">
                        <a:solidFill>
                          <a:srgbClr val="538135"/>
                        </a:solidFill>
                        <a:latin typeface="Calibri"/>
                        <a:ea typeface="Calibri"/>
                        <a:cs typeface="Times New Roman"/>
                      </a:endParaRPr>
                    </a:p>
                  </a:txBody>
                  <a:tcPr marL="68580" marR="68580" marT="0" marB="0">
                    <a:lnL>
                      <a:noFill/>
                    </a:lnL>
                    <a:lnR>
                      <a:noFill/>
                    </a:lnR>
                    <a:lnT>
                      <a:noFill/>
                    </a:lnT>
                    <a:lnB w="12700" cap="flat" cmpd="sng" algn="ctr">
                      <a:solidFill>
                        <a:srgbClr val="70AD47"/>
                      </a:solidFill>
                      <a:prstDash val="solid"/>
                      <a:round/>
                      <a:headEnd type="none" w="med" len="med"/>
                      <a:tailEnd type="none" w="med" len="med"/>
                    </a:lnB>
                  </a:tcPr>
                </a:tc>
              </a:tr>
            </a:tbl>
          </a:graphicData>
        </a:graphic>
      </p:graphicFrame>
      <p:graphicFrame>
        <p:nvGraphicFramePr>
          <p:cNvPr id="3" name="Table 2"/>
          <p:cNvGraphicFramePr>
            <a:graphicFrameLocks noGrp="1"/>
          </p:cNvGraphicFramePr>
          <p:nvPr/>
        </p:nvGraphicFramePr>
        <p:xfrm>
          <a:off x="7603232" y="3182144"/>
          <a:ext cx="6696744" cy="7529470"/>
        </p:xfrm>
        <a:graphic>
          <a:graphicData uri="http://schemas.openxmlformats.org/drawingml/2006/table">
            <a:tbl>
              <a:tblPr/>
              <a:tblGrid>
                <a:gridCol w="1439816"/>
                <a:gridCol w="1416379"/>
                <a:gridCol w="3840549"/>
              </a:tblGrid>
              <a:tr h="624970">
                <a:tc>
                  <a:txBody>
                    <a:bodyPr/>
                    <a:lstStyle/>
                    <a:p>
                      <a:pPr algn="ctr">
                        <a:lnSpc>
                          <a:spcPct val="150000"/>
                        </a:lnSpc>
                        <a:spcAft>
                          <a:spcPts val="0"/>
                        </a:spcAft>
                      </a:pPr>
                      <a:r>
                        <a:rPr lang="en-IN" sz="1800" dirty="0">
                          <a:solidFill>
                            <a:srgbClr val="538135"/>
                          </a:solidFill>
                          <a:latin typeface="Times New Roman"/>
                          <a:ea typeface="Times New Roman"/>
                          <a:cs typeface="Times New Roman"/>
                        </a:rPr>
                        <a:t>Field Name</a:t>
                      </a:r>
                      <a:endParaRPr lang="en-IN" sz="1600" dirty="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tcPr>
                </a:tc>
                <a:tc>
                  <a:txBody>
                    <a:bodyPr/>
                    <a:lstStyle/>
                    <a:p>
                      <a:pPr algn="ctr">
                        <a:lnSpc>
                          <a:spcPct val="150000"/>
                        </a:lnSpc>
                        <a:spcAft>
                          <a:spcPts val="0"/>
                        </a:spcAft>
                      </a:pPr>
                      <a:r>
                        <a:rPr lang="en-IN" sz="1800">
                          <a:solidFill>
                            <a:srgbClr val="538135"/>
                          </a:solidFill>
                          <a:latin typeface="Times New Roman"/>
                          <a:ea typeface="Times New Roman"/>
                          <a:cs typeface="Times New Roman"/>
                        </a:rPr>
                        <a:t>Data Type</a:t>
                      </a:r>
                      <a:endParaRPr lang="en-IN" sz="160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tcPr>
                </a:tc>
                <a:tc>
                  <a:txBody>
                    <a:bodyPr/>
                    <a:lstStyle/>
                    <a:p>
                      <a:pPr algn="ctr">
                        <a:lnSpc>
                          <a:spcPct val="150000"/>
                        </a:lnSpc>
                        <a:spcAft>
                          <a:spcPts val="0"/>
                        </a:spcAft>
                      </a:pPr>
                      <a:r>
                        <a:rPr lang="en-IN" sz="1800" dirty="0">
                          <a:solidFill>
                            <a:srgbClr val="538135"/>
                          </a:solidFill>
                          <a:latin typeface="Times New Roman"/>
                          <a:ea typeface="Times New Roman"/>
                          <a:cs typeface="Times New Roman"/>
                        </a:rPr>
                        <a:t>Description</a:t>
                      </a:r>
                      <a:endParaRPr lang="en-IN" sz="1600" dirty="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w="12700" cap="flat" cmpd="sng" algn="ctr">
                      <a:solidFill>
                        <a:srgbClr val="70AD47"/>
                      </a:solidFill>
                      <a:prstDash val="solid"/>
                      <a:round/>
                      <a:headEnd type="none" w="med" len="med"/>
                      <a:tailEnd type="none" w="med" len="med"/>
                    </a:lnB>
                  </a:tcPr>
                </a:tc>
              </a:tr>
              <a:tr h="624970">
                <a:tc>
                  <a:txBody>
                    <a:bodyPr/>
                    <a:lstStyle/>
                    <a:p>
                      <a:pPr>
                        <a:lnSpc>
                          <a:spcPct val="150000"/>
                        </a:lnSpc>
                        <a:spcAft>
                          <a:spcPts val="0"/>
                        </a:spcAft>
                      </a:pPr>
                      <a:r>
                        <a:rPr lang="en-IN" sz="1800" b="1">
                          <a:solidFill>
                            <a:srgbClr val="538135"/>
                          </a:solidFill>
                          <a:latin typeface="Times New Roman"/>
                          <a:ea typeface="Times New Roman"/>
                          <a:cs typeface="Times New Roman"/>
                        </a:rPr>
                        <a:t>id (PK)</a:t>
                      </a:r>
                      <a:endParaRPr lang="en-IN" sz="160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INTEGER</a:t>
                      </a:r>
                      <a:endParaRPr lang="en-IN" sz="160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Auto-incremented primary key</a:t>
                      </a:r>
                      <a:endParaRPr lang="en-IN" sz="1600">
                        <a:solidFill>
                          <a:srgbClr val="538135"/>
                        </a:solidFill>
                        <a:latin typeface="Calibri"/>
                        <a:ea typeface="Calibri"/>
                        <a:cs typeface="Times New Roman"/>
                      </a:endParaRPr>
                    </a:p>
                  </a:txBody>
                  <a:tcPr marL="68580" marR="68580" marT="0" marB="0">
                    <a:lnL>
                      <a:noFill/>
                    </a:lnL>
                    <a:lnR>
                      <a:noFill/>
                    </a:lnR>
                    <a:lnT w="12700" cap="flat" cmpd="sng" algn="ctr">
                      <a:solidFill>
                        <a:srgbClr val="70AD47"/>
                      </a:solidFill>
                      <a:prstDash val="solid"/>
                      <a:round/>
                      <a:headEnd type="none" w="med" len="med"/>
                      <a:tailEnd type="none" w="med" len="med"/>
                    </a:lnT>
                    <a:lnB>
                      <a:noFill/>
                    </a:lnB>
                    <a:solidFill>
                      <a:srgbClr val="DBEBD0"/>
                    </a:solidFill>
                  </a:tcPr>
                </a:tc>
              </a:tr>
              <a:tr h="624970">
                <a:tc>
                  <a:txBody>
                    <a:bodyPr/>
                    <a:lstStyle/>
                    <a:p>
                      <a:pPr>
                        <a:lnSpc>
                          <a:spcPct val="150000"/>
                        </a:lnSpc>
                        <a:spcAft>
                          <a:spcPts val="0"/>
                        </a:spcAft>
                      </a:pPr>
                      <a:r>
                        <a:rPr lang="en-IN" sz="1800" b="1">
                          <a:solidFill>
                            <a:srgbClr val="538135"/>
                          </a:solidFill>
                          <a:latin typeface="Times New Roman"/>
                          <a:ea typeface="Times New Roman"/>
                          <a:cs typeface="Times New Roman"/>
                        </a:rPr>
                        <a:t>emp_id (FK)</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Foreign Key referencing </a:t>
                      </a:r>
                      <a:r>
                        <a:rPr lang="en-IN" sz="1200">
                          <a:solidFill>
                            <a:srgbClr val="538135"/>
                          </a:solidFill>
                          <a:latin typeface="Courier New"/>
                          <a:ea typeface="Times New Roman"/>
                          <a:cs typeface="Times New Roman"/>
                        </a:rPr>
                        <a:t>employees.emp_id</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r>
              <a:tr h="624970">
                <a:tc>
                  <a:txBody>
                    <a:bodyPr/>
                    <a:lstStyle/>
                    <a:p>
                      <a:pPr>
                        <a:lnSpc>
                          <a:spcPct val="150000"/>
                        </a:lnSpc>
                        <a:spcAft>
                          <a:spcPts val="0"/>
                        </a:spcAft>
                      </a:pPr>
                      <a:r>
                        <a:rPr lang="en-IN" sz="1800" b="1">
                          <a:solidFill>
                            <a:srgbClr val="538135"/>
                          </a:solidFill>
                          <a:latin typeface="Times New Roman"/>
                          <a:ea typeface="Times New Roman"/>
                          <a:cs typeface="Times New Roman"/>
                        </a:rPr>
                        <a:t>name</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Redundant for quick access and display</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r>
              <a:tr h="624970">
                <a:tc>
                  <a:txBody>
                    <a:bodyPr/>
                    <a:lstStyle/>
                    <a:p>
                      <a:pPr>
                        <a:lnSpc>
                          <a:spcPct val="150000"/>
                        </a:lnSpc>
                        <a:spcAft>
                          <a:spcPts val="0"/>
                        </a:spcAft>
                      </a:pPr>
                      <a:r>
                        <a:rPr lang="en-IN" sz="1800" b="1">
                          <a:solidFill>
                            <a:srgbClr val="538135"/>
                          </a:solidFill>
                          <a:latin typeface="Times New Roman"/>
                          <a:ea typeface="Times New Roman"/>
                          <a:cs typeface="Times New Roman"/>
                        </a:rPr>
                        <a:t>department</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TEXT</a:t>
                      </a:r>
                      <a:endParaRPr lang="en-IN" sz="1600" dirty="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Department of the employee</a:t>
                      </a:r>
                      <a:endParaRPr lang="en-IN" sz="1600" dirty="0">
                        <a:solidFill>
                          <a:srgbClr val="538135"/>
                        </a:solidFill>
                        <a:latin typeface="Calibri"/>
                        <a:ea typeface="Calibri"/>
                        <a:cs typeface="Times New Roman"/>
                      </a:endParaRPr>
                    </a:p>
                  </a:txBody>
                  <a:tcPr marL="68580" marR="68580" marT="0" marB="0">
                    <a:lnL>
                      <a:noFill/>
                    </a:lnL>
                    <a:lnR>
                      <a:noFill/>
                    </a:lnR>
                    <a:lnT>
                      <a:noFill/>
                    </a:lnT>
                    <a:lnB>
                      <a:noFill/>
                    </a:lnB>
                  </a:tcPr>
                </a:tc>
              </a:tr>
              <a:tr h="624970">
                <a:tc>
                  <a:txBody>
                    <a:bodyPr/>
                    <a:lstStyle/>
                    <a:p>
                      <a:pPr>
                        <a:lnSpc>
                          <a:spcPct val="150000"/>
                        </a:lnSpc>
                        <a:spcAft>
                          <a:spcPts val="0"/>
                        </a:spcAft>
                      </a:pPr>
                      <a:r>
                        <a:rPr lang="en-IN" sz="1800" b="1">
                          <a:solidFill>
                            <a:srgbClr val="538135"/>
                          </a:solidFill>
                          <a:latin typeface="Times New Roman"/>
                          <a:ea typeface="Times New Roman"/>
                          <a:cs typeface="Times New Roman"/>
                        </a:rPr>
                        <a:t>basic_salary</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REAL</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Base salary value</a:t>
                      </a:r>
                      <a:endParaRPr lang="en-IN" sz="1600" dirty="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r>
              <a:tr h="294832">
                <a:tc>
                  <a:txBody>
                    <a:bodyPr/>
                    <a:lstStyle/>
                    <a:p>
                      <a:pPr>
                        <a:lnSpc>
                          <a:spcPct val="150000"/>
                        </a:lnSpc>
                        <a:spcAft>
                          <a:spcPts val="0"/>
                        </a:spcAft>
                      </a:pPr>
                      <a:r>
                        <a:rPr lang="en-IN" sz="1800" b="1">
                          <a:solidFill>
                            <a:srgbClr val="538135"/>
                          </a:solidFill>
                          <a:latin typeface="Times New Roman"/>
                          <a:ea typeface="Times New Roman"/>
                          <a:cs typeface="Times New Roman"/>
                        </a:rPr>
                        <a:t>da</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REAL</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Dearness Allowance</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r>
              <a:tr h="294832">
                <a:tc>
                  <a:txBody>
                    <a:bodyPr/>
                    <a:lstStyle/>
                    <a:p>
                      <a:pPr>
                        <a:lnSpc>
                          <a:spcPct val="150000"/>
                        </a:lnSpc>
                        <a:spcAft>
                          <a:spcPts val="0"/>
                        </a:spcAft>
                      </a:pPr>
                      <a:r>
                        <a:rPr lang="en-IN" sz="1800" b="1">
                          <a:solidFill>
                            <a:srgbClr val="538135"/>
                          </a:solidFill>
                          <a:latin typeface="Times New Roman"/>
                          <a:ea typeface="Times New Roman"/>
                          <a:cs typeface="Times New Roman"/>
                        </a:rPr>
                        <a:t>hra</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REAL</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House Rent Allowance</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r>
              <a:tr h="294832">
                <a:tc>
                  <a:txBody>
                    <a:bodyPr/>
                    <a:lstStyle/>
                    <a:p>
                      <a:pPr>
                        <a:lnSpc>
                          <a:spcPct val="150000"/>
                        </a:lnSpc>
                        <a:spcAft>
                          <a:spcPts val="0"/>
                        </a:spcAft>
                      </a:pPr>
                      <a:r>
                        <a:rPr lang="en-IN" sz="1800" b="1">
                          <a:solidFill>
                            <a:srgbClr val="538135"/>
                          </a:solidFill>
                          <a:latin typeface="Times New Roman"/>
                          <a:ea typeface="Times New Roman"/>
                          <a:cs typeface="Times New Roman"/>
                        </a:rPr>
                        <a:t>ma</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REAL</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Medical Allowance</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r>
              <a:tr h="294832">
                <a:tc>
                  <a:txBody>
                    <a:bodyPr/>
                    <a:lstStyle/>
                    <a:p>
                      <a:pPr>
                        <a:lnSpc>
                          <a:spcPct val="150000"/>
                        </a:lnSpc>
                        <a:spcAft>
                          <a:spcPts val="0"/>
                        </a:spcAft>
                      </a:pPr>
                      <a:r>
                        <a:rPr lang="en-IN" sz="1800" b="1">
                          <a:solidFill>
                            <a:srgbClr val="538135"/>
                          </a:solidFill>
                          <a:latin typeface="Times New Roman"/>
                          <a:ea typeface="Times New Roman"/>
                          <a:cs typeface="Times New Roman"/>
                        </a:rPr>
                        <a:t>pf</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REAL</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Provident Fund deduction</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r>
              <a:tr h="624970">
                <a:tc>
                  <a:txBody>
                    <a:bodyPr/>
                    <a:lstStyle/>
                    <a:p>
                      <a:pPr>
                        <a:lnSpc>
                          <a:spcPct val="150000"/>
                        </a:lnSpc>
                        <a:spcAft>
                          <a:spcPts val="0"/>
                        </a:spcAft>
                      </a:pPr>
                      <a:r>
                        <a:rPr lang="en-IN" sz="1800" b="1">
                          <a:solidFill>
                            <a:srgbClr val="538135"/>
                          </a:solidFill>
                          <a:latin typeface="Times New Roman"/>
                          <a:ea typeface="Times New Roman"/>
                          <a:cs typeface="Times New Roman"/>
                        </a:rPr>
                        <a:t>insurance</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REAL</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Health/accident insurance deduction</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r>
              <a:tr h="294832">
                <a:tc>
                  <a:txBody>
                    <a:bodyPr/>
                    <a:lstStyle/>
                    <a:p>
                      <a:pPr>
                        <a:lnSpc>
                          <a:spcPct val="150000"/>
                        </a:lnSpc>
                        <a:spcAft>
                          <a:spcPts val="0"/>
                        </a:spcAft>
                      </a:pPr>
                      <a:r>
                        <a:rPr lang="en-IN" sz="1800" b="1">
                          <a:solidFill>
                            <a:srgbClr val="538135"/>
                          </a:solidFill>
                          <a:latin typeface="Times New Roman"/>
                          <a:ea typeface="Times New Roman"/>
                          <a:cs typeface="Times New Roman"/>
                        </a:rPr>
                        <a:t>tax</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REAL</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Income Tax deduction</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solidFill>
                      <a:srgbClr val="DBEBD0"/>
                    </a:solidFill>
                  </a:tcPr>
                </a:tc>
              </a:tr>
              <a:tr h="624970">
                <a:tc>
                  <a:txBody>
                    <a:bodyPr/>
                    <a:lstStyle/>
                    <a:p>
                      <a:pPr>
                        <a:lnSpc>
                          <a:spcPct val="150000"/>
                        </a:lnSpc>
                        <a:spcAft>
                          <a:spcPts val="0"/>
                        </a:spcAft>
                      </a:pPr>
                      <a:r>
                        <a:rPr lang="en-IN" sz="1800" b="1">
                          <a:solidFill>
                            <a:srgbClr val="538135"/>
                          </a:solidFill>
                          <a:latin typeface="Times New Roman"/>
                          <a:ea typeface="Times New Roman"/>
                          <a:cs typeface="Times New Roman"/>
                        </a:rPr>
                        <a:t>net_salary</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REAL</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c>
                  <a:txBody>
                    <a:bodyPr/>
                    <a:lstStyle/>
                    <a:p>
                      <a:pPr>
                        <a:lnSpc>
                          <a:spcPct val="150000"/>
                        </a:lnSpc>
                        <a:spcAft>
                          <a:spcPts val="0"/>
                        </a:spcAft>
                      </a:pPr>
                      <a:r>
                        <a:rPr lang="en-IN" sz="1800">
                          <a:solidFill>
                            <a:srgbClr val="538135"/>
                          </a:solidFill>
                          <a:latin typeface="Times New Roman"/>
                          <a:ea typeface="Times New Roman"/>
                          <a:cs typeface="Times New Roman"/>
                        </a:rPr>
                        <a:t>Final salary after deductions</a:t>
                      </a:r>
                      <a:endParaRPr lang="en-IN" sz="1600">
                        <a:solidFill>
                          <a:srgbClr val="538135"/>
                        </a:solidFill>
                        <a:latin typeface="Calibri"/>
                        <a:ea typeface="Calibri"/>
                        <a:cs typeface="Times New Roman"/>
                      </a:endParaRPr>
                    </a:p>
                  </a:txBody>
                  <a:tcPr marL="68580" marR="68580" marT="0" marB="0">
                    <a:lnL>
                      <a:noFill/>
                    </a:lnL>
                    <a:lnR>
                      <a:noFill/>
                    </a:lnR>
                    <a:lnT>
                      <a:noFill/>
                    </a:lnT>
                    <a:lnB>
                      <a:noFill/>
                    </a:lnB>
                  </a:tcPr>
                </a:tc>
              </a:tr>
              <a:tr h="294832">
                <a:tc>
                  <a:txBody>
                    <a:bodyPr/>
                    <a:lstStyle/>
                    <a:p>
                      <a:pPr>
                        <a:lnSpc>
                          <a:spcPct val="150000"/>
                        </a:lnSpc>
                        <a:spcAft>
                          <a:spcPts val="0"/>
                        </a:spcAft>
                      </a:pPr>
                      <a:r>
                        <a:rPr lang="en-IN" sz="1800" b="1">
                          <a:solidFill>
                            <a:srgbClr val="538135"/>
                          </a:solidFill>
                          <a:latin typeface="Times New Roman"/>
                          <a:ea typeface="Times New Roman"/>
                          <a:cs typeface="Times New Roman"/>
                        </a:rPr>
                        <a:t>date</a:t>
                      </a:r>
                      <a:endParaRPr lang="en-IN" sz="1600">
                        <a:solidFill>
                          <a:srgbClr val="538135"/>
                        </a:solidFill>
                        <a:latin typeface="Calibri"/>
                        <a:ea typeface="Calibri"/>
                        <a:cs typeface="Times New Roman"/>
                      </a:endParaRPr>
                    </a:p>
                  </a:txBody>
                  <a:tcPr marL="68580" marR="68580" marT="0" marB="0">
                    <a:lnL>
                      <a:noFill/>
                    </a:lnL>
                    <a:lnR>
                      <a:noFill/>
                    </a:lnR>
                    <a:lnT>
                      <a:noFill/>
                    </a:lnT>
                    <a:lnB w="12700" cap="flat" cmpd="sng" algn="ctr">
                      <a:solidFill>
                        <a:srgbClr val="70AD47"/>
                      </a:solidFill>
                      <a:prstDash val="solid"/>
                      <a:round/>
                      <a:headEnd type="none" w="med" len="med"/>
                      <a:tailEnd type="none" w="med" len="med"/>
                    </a:lnB>
                    <a:solidFill>
                      <a:srgbClr val="DBEBD0"/>
                    </a:solidFill>
                  </a:tcPr>
                </a:tc>
                <a:tc>
                  <a:txBody>
                    <a:bodyPr/>
                    <a:lstStyle/>
                    <a:p>
                      <a:pPr>
                        <a:lnSpc>
                          <a:spcPct val="150000"/>
                        </a:lnSpc>
                        <a:spcAft>
                          <a:spcPts val="0"/>
                        </a:spcAft>
                      </a:pPr>
                      <a:r>
                        <a:rPr lang="en-IN" sz="1800">
                          <a:solidFill>
                            <a:srgbClr val="538135"/>
                          </a:solidFill>
                          <a:latin typeface="Times New Roman"/>
                          <a:ea typeface="Times New Roman"/>
                          <a:cs typeface="Times New Roman"/>
                        </a:rPr>
                        <a:t>TEXT</a:t>
                      </a:r>
                      <a:endParaRPr lang="en-IN" sz="1600">
                        <a:solidFill>
                          <a:srgbClr val="538135"/>
                        </a:solidFill>
                        <a:latin typeface="Calibri"/>
                        <a:ea typeface="Calibri"/>
                        <a:cs typeface="Times New Roman"/>
                      </a:endParaRPr>
                    </a:p>
                  </a:txBody>
                  <a:tcPr marL="68580" marR="68580" marT="0" marB="0">
                    <a:lnL>
                      <a:noFill/>
                    </a:lnL>
                    <a:lnR>
                      <a:noFill/>
                    </a:lnR>
                    <a:lnT>
                      <a:noFill/>
                    </a:lnT>
                    <a:lnB w="12700" cap="flat" cmpd="sng" algn="ctr">
                      <a:solidFill>
                        <a:srgbClr val="70AD47"/>
                      </a:solidFill>
                      <a:prstDash val="solid"/>
                      <a:round/>
                      <a:headEnd type="none" w="med" len="med"/>
                      <a:tailEnd type="none" w="med" len="med"/>
                    </a:lnB>
                    <a:solidFill>
                      <a:srgbClr val="DBEBD0"/>
                    </a:solidFill>
                  </a:tcPr>
                </a:tc>
                <a:tc>
                  <a:txBody>
                    <a:bodyPr/>
                    <a:lstStyle/>
                    <a:p>
                      <a:pPr>
                        <a:lnSpc>
                          <a:spcPct val="150000"/>
                        </a:lnSpc>
                        <a:spcAft>
                          <a:spcPts val="0"/>
                        </a:spcAft>
                      </a:pPr>
                      <a:r>
                        <a:rPr lang="en-IN" sz="1800" dirty="0">
                          <a:solidFill>
                            <a:srgbClr val="538135"/>
                          </a:solidFill>
                          <a:latin typeface="Times New Roman"/>
                          <a:ea typeface="Times New Roman"/>
                          <a:cs typeface="Times New Roman"/>
                        </a:rPr>
                        <a:t>Date of salary generation</a:t>
                      </a:r>
                      <a:endParaRPr lang="en-IN" sz="1600" dirty="0">
                        <a:solidFill>
                          <a:srgbClr val="538135"/>
                        </a:solidFill>
                        <a:latin typeface="Calibri"/>
                        <a:ea typeface="Calibri"/>
                        <a:cs typeface="Times New Roman"/>
                      </a:endParaRPr>
                    </a:p>
                  </a:txBody>
                  <a:tcPr marL="68580" marR="68580" marT="0" marB="0">
                    <a:lnL>
                      <a:noFill/>
                    </a:lnL>
                    <a:lnR>
                      <a:noFill/>
                    </a:lnR>
                    <a:lnT>
                      <a:noFill/>
                    </a:lnT>
                    <a:lnB w="12700" cap="flat" cmpd="sng" algn="ctr">
                      <a:solidFill>
                        <a:srgbClr val="70AD47"/>
                      </a:solidFill>
                      <a:prstDash val="solid"/>
                      <a:round/>
                      <a:headEnd type="none" w="med" len="med"/>
                      <a:tailEnd type="none" w="med" len="med"/>
                    </a:lnB>
                    <a:solidFill>
                      <a:srgbClr val="DBEBD0"/>
                    </a:solidFill>
                  </a:tcPr>
                </a:tc>
              </a:tr>
            </a:tbl>
          </a:graphicData>
        </a:graphic>
      </p:graphicFrame>
      <p:sp>
        <p:nvSpPr>
          <p:cNvPr id="4" name="Rectangle 3"/>
          <p:cNvSpPr/>
          <p:nvPr/>
        </p:nvSpPr>
        <p:spPr>
          <a:xfrm>
            <a:off x="4362872" y="445840"/>
            <a:ext cx="6192688" cy="830997"/>
          </a:xfrm>
          <a:prstGeom prst="rect">
            <a:avLst/>
          </a:prstGeom>
        </p:spPr>
        <p:txBody>
          <a:bodyPr wrap="square">
            <a:spAutoFit/>
          </a:bodyPr>
          <a:lstStyle/>
          <a:p>
            <a:r>
              <a:rPr lang="en-US" sz="4800" b="1" dirty="0" smtClean="0">
                <a:solidFill>
                  <a:schemeClr val="bg1"/>
                </a:solidFill>
                <a:latin typeface="Unbounded" charset="0"/>
              </a:rPr>
              <a:t>Tables &amp; Fields</a:t>
            </a:r>
            <a:endParaRPr lang="en-IN" sz="1800" dirty="0"/>
          </a:p>
        </p:txBody>
      </p:sp>
      <p:sp>
        <p:nvSpPr>
          <p:cNvPr id="5" name="Rectangle 4"/>
          <p:cNvSpPr/>
          <p:nvPr/>
        </p:nvSpPr>
        <p:spPr>
          <a:xfrm>
            <a:off x="1626568" y="2102024"/>
            <a:ext cx="3748142" cy="523220"/>
          </a:xfrm>
          <a:prstGeom prst="rect">
            <a:avLst/>
          </a:prstGeom>
        </p:spPr>
        <p:txBody>
          <a:bodyPr wrap="none">
            <a:spAutoFit/>
          </a:bodyPr>
          <a:lstStyle/>
          <a:p>
            <a:r>
              <a:rPr lang="en-US" sz="2800" b="1" dirty="0" smtClean="0">
                <a:solidFill>
                  <a:schemeClr val="bg1"/>
                </a:solidFill>
                <a:latin typeface="Unbounded" charset="0"/>
              </a:rPr>
              <a:t>Employee Table</a:t>
            </a:r>
            <a:endParaRPr lang="en-IN" dirty="0"/>
          </a:p>
        </p:txBody>
      </p:sp>
      <p:sp>
        <p:nvSpPr>
          <p:cNvPr id="6" name="Rectangle 5"/>
          <p:cNvSpPr/>
          <p:nvPr/>
        </p:nvSpPr>
        <p:spPr>
          <a:xfrm>
            <a:off x="9187408" y="2102024"/>
            <a:ext cx="3020379" cy="523220"/>
          </a:xfrm>
          <a:prstGeom prst="rect">
            <a:avLst/>
          </a:prstGeom>
        </p:spPr>
        <p:txBody>
          <a:bodyPr wrap="none">
            <a:spAutoFit/>
          </a:bodyPr>
          <a:lstStyle/>
          <a:p>
            <a:r>
              <a:rPr lang="en-US" sz="2800" b="1" dirty="0" smtClean="0">
                <a:solidFill>
                  <a:schemeClr val="bg1"/>
                </a:solidFill>
                <a:latin typeface="Unbounded" charset="0"/>
              </a:rPr>
              <a:t>Salary Table</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1"/>
        <p:cNvGrpSpPr/>
        <p:nvPr/>
      </p:nvGrpSpPr>
      <p:grpSpPr>
        <a:xfrm>
          <a:off x="0" y="0"/>
          <a:ext cx="0" cy="0"/>
          <a:chOff x="0" y="0"/>
          <a:chExt cx="0" cy="0"/>
        </a:xfrm>
      </p:grpSpPr>
      <p:sp>
        <p:nvSpPr>
          <p:cNvPr id="193" name="Google Shape;193;p25"/>
          <p:cNvSpPr/>
          <p:nvPr/>
        </p:nvSpPr>
        <p:spPr>
          <a:xfrm>
            <a:off x="837724" y="2257425"/>
            <a:ext cx="7468500" cy="1407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dirty="0">
                <a:solidFill>
                  <a:srgbClr val="FFFFFF"/>
                </a:solidFill>
                <a:latin typeface="Unbounded"/>
                <a:ea typeface="Unbounded"/>
                <a:cs typeface="Unbounded"/>
                <a:sym typeface="Unbounded"/>
              </a:rPr>
              <a:t>Integrated Calculator &amp; Search Features</a:t>
            </a:r>
            <a:endParaRPr sz="4400" b="0" i="0" u="none" strike="noStrike" cap="none" dirty="0"/>
          </a:p>
        </p:txBody>
      </p:sp>
      <p:pic>
        <p:nvPicPr>
          <p:cNvPr id="194" name="Google Shape;194;p25" descr="preencoded.png"/>
          <p:cNvPicPr preferRelativeResize="0"/>
          <p:nvPr/>
        </p:nvPicPr>
        <p:blipFill rotWithShape="1">
          <a:blip r:embed="rId3">
            <a:alphaModFix/>
          </a:blip>
          <a:srcRect/>
          <a:stretch/>
        </p:blipFill>
        <p:spPr>
          <a:xfrm>
            <a:off x="837724" y="4551998"/>
            <a:ext cx="598408" cy="598408"/>
          </a:xfrm>
          <a:prstGeom prst="rect">
            <a:avLst/>
          </a:prstGeom>
          <a:noFill/>
          <a:ln>
            <a:noFill/>
          </a:ln>
        </p:spPr>
      </p:pic>
      <p:sp>
        <p:nvSpPr>
          <p:cNvPr id="195" name="Google Shape;195;p25"/>
          <p:cNvSpPr/>
          <p:nvPr/>
        </p:nvSpPr>
        <p:spPr>
          <a:xfrm>
            <a:off x="1675448" y="4510207"/>
            <a:ext cx="2717006" cy="70389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Built-in Calculator</a:t>
            </a:r>
            <a:endParaRPr sz="2200" b="0" i="0" u="none" strike="noStrike" cap="none"/>
          </a:p>
        </p:txBody>
      </p:sp>
      <p:sp>
        <p:nvSpPr>
          <p:cNvPr id="196" name="Google Shape;196;p25"/>
          <p:cNvSpPr/>
          <p:nvPr/>
        </p:nvSpPr>
        <p:spPr>
          <a:xfrm>
            <a:off x="1675448" y="5529143"/>
            <a:ext cx="2717100" cy="2871900"/>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CAD6DE"/>
              </a:buClr>
              <a:buSzPts val="2350"/>
              <a:buFont typeface="Cabin"/>
              <a:buNone/>
            </a:pPr>
            <a:r>
              <a:rPr lang="en-US" sz="2350" b="0" i="0" u="none" strike="noStrike" cap="none" dirty="0">
                <a:solidFill>
                  <a:srgbClr val="CAD6DE"/>
                </a:solidFill>
                <a:latin typeface="Cabin"/>
                <a:ea typeface="Cabin"/>
                <a:cs typeface="Cabin"/>
                <a:sym typeface="Cabin"/>
              </a:rPr>
              <a:t>Allows users to perform arithmetic operations without leaving the system, enhancing productivity.</a:t>
            </a:r>
            <a:endParaRPr sz="2350" b="0" i="0" u="none" strike="noStrike" cap="none" dirty="0"/>
          </a:p>
        </p:txBody>
      </p:sp>
      <p:pic>
        <p:nvPicPr>
          <p:cNvPr id="197" name="Google Shape;197;p25" descr="preencoded.png"/>
          <p:cNvPicPr preferRelativeResize="0"/>
          <p:nvPr/>
        </p:nvPicPr>
        <p:blipFill rotWithShape="1">
          <a:blip r:embed="rId4">
            <a:alphaModFix/>
          </a:blip>
          <a:srcRect/>
          <a:stretch/>
        </p:blipFill>
        <p:spPr>
          <a:xfrm>
            <a:off x="4751427" y="4551998"/>
            <a:ext cx="598408" cy="598408"/>
          </a:xfrm>
          <a:prstGeom prst="rect">
            <a:avLst/>
          </a:prstGeom>
          <a:noFill/>
          <a:ln>
            <a:noFill/>
          </a:ln>
        </p:spPr>
      </p:pic>
      <p:sp>
        <p:nvSpPr>
          <p:cNvPr id="198" name="Google Shape;198;p25"/>
          <p:cNvSpPr/>
          <p:nvPr/>
        </p:nvSpPr>
        <p:spPr>
          <a:xfrm>
            <a:off x="5589151" y="4510207"/>
            <a:ext cx="2717125" cy="70389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Advanced Search</a:t>
            </a:r>
            <a:endParaRPr sz="2200" b="0" i="0" u="none" strike="noStrike" cap="none"/>
          </a:p>
        </p:txBody>
      </p:sp>
      <p:sp>
        <p:nvSpPr>
          <p:cNvPr id="199" name="Google Shape;199;p25"/>
          <p:cNvSpPr/>
          <p:nvPr/>
        </p:nvSpPr>
        <p:spPr>
          <a:xfrm>
            <a:off x="5589151" y="5529205"/>
            <a:ext cx="2717100" cy="2871900"/>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CAD6DE"/>
              </a:buClr>
              <a:buSzPts val="2350"/>
              <a:buFont typeface="Cabin"/>
              <a:buNone/>
            </a:pPr>
            <a:r>
              <a:rPr lang="en-US" sz="2350" b="0" i="0" u="none" strike="noStrike" cap="none">
                <a:solidFill>
                  <a:srgbClr val="CAD6DE"/>
                </a:solidFill>
                <a:latin typeface="Cabin"/>
                <a:ea typeface="Cabin"/>
                <a:cs typeface="Cabin"/>
                <a:sym typeface="Cabin"/>
              </a:rPr>
              <a:t>Admins can quickly locate employee records with filters such as ID, Name, Department, or Designation.</a:t>
            </a:r>
            <a:endParaRPr sz="2350" b="0" i="0" u="none" strike="noStrike" cap="none"/>
          </a:p>
        </p:txBody>
      </p:sp>
      <p:pic>
        <p:nvPicPr>
          <p:cNvPr id="10" name="Google Shape;161;p23" descr="preencoded.png"/>
          <p:cNvPicPr preferRelativeResize="0"/>
          <p:nvPr/>
        </p:nvPicPr>
        <p:blipFill rotWithShape="1">
          <a:blip r:embed="rId5">
            <a:alphaModFix/>
          </a:blip>
          <a:srcRect/>
          <a:stretch/>
        </p:blipFill>
        <p:spPr>
          <a:xfrm>
            <a:off x="9144000" y="0"/>
            <a:ext cx="5486400" cy="109728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C:\Users\lubna\OneDrive\Desktop\Report Images\admin.png"/>
          <p:cNvPicPr>
            <a:picLocks noChangeAspect="1" noChangeArrowheads="1"/>
          </p:cNvPicPr>
          <p:nvPr/>
        </p:nvPicPr>
        <p:blipFill>
          <a:blip r:embed="rId2"/>
          <a:srcRect/>
          <a:stretch>
            <a:fillRect/>
          </a:stretch>
        </p:blipFill>
        <p:spPr bwMode="auto">
          <a:xfrm>
            <a:off x="330424" y="5486400"/>
            <a:ext cx="13969552" cy="5184576"/>
          </a:xfrm>
          <a:prstGeom prst="rect">
            <a:avLst/>
          </a:prstGeom>
          <a:noFill/>
        </p:spPr>
      </p:pic>
      <p:pic>
        <p:nvPicPr>
          <p:cNvPr id="3075" name="Picture 3" descr="C:\Users\lubna\OneDrive\Desktop\Report Images\fig.5.png"/>
          <p:cNvPicPr>
            <a:picLocks noChangeAspect="1" noChangeArrowheads="1"/>
          </p:cNvPicPr>
          <p:nvPr/>
        </p:nvPicPr>
        <p:blipFill>
          <a:blip r:embed="rId3"/>
          <a:srcRect/>
          <a:stretch>
            <a:fillRect/>
          </a:stretch>
        </p:blipFill>
        <p:spPr bwMode="auto">
          <a:xfrm>
            <a:off x="330424" y="301824"/>
            <a:ext cx="13969552" cy="507325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75"/>
        <p:cNvGrpSpPr/>
        <p:nvPr/>
      </p:nvGrpSpPr>
      <p:grpSpPr>
        <a:xfrm>
          <a:off x="0" y="0"/>
          <a:ext cx="0" cy="0"/>
          <a:chOff x="0" y="0"/>
          <a:chExt cx="0" cy="0"/>
        </a:xfrm>
      </p:grpSpPr>
      <p:pic>
        <p:nvPicPr>
          <p:cNvPr id="176" name="Google Shape;176;p24" descr="preencoded.png"/>
          <p:cNvPicPr preferRelativeResize="0"/>
          <p:nvPr/>
        </p:nvPicPr>
        <p:blipFill rotWithShape="1">
          <a:blip r:embed="rId3">
            <a:alphaModFix/>
          </a:blip>
          <a:srcRect/>
          <a:stretch/>
        </p:blipFill>
        <p:spPr>
          <a:xfrm>
            <a:off x="0" y="0"/>
            <a:ext cx="5486400" cy="10972800"/>
          </a:xfrm>
          <a:prstGeom prst="rect">
            <a:avLst/>
          </a:prstGeom>
          <a:noFill/>
          <a:ln>
            <a:noFill/>
          </a:ln>
        </p:spPr>
      </p:pic>
      <p:sp>
        <p:nvSpPr>
          <p:cNvPr id="177" name="Google Shape;177;p24"/>
          <p:cNvSpPr/>
          <p:nvPr/>
        </p:nvSpPr>
        <p:spPr>
          <a:xfrm>
            <a:off x="6307088" y="1165920"/>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dirty="0">
                <a:solidFill>
                  <a:srgbClr val="FFFFFF"/>
                </a:solidFill>
                <a:latin typeface="Unbounded"/>
                <a:ea typeface="Unbounded"/>
                <a:cs typeface="Unbounded"/>
                <a:sym typeface="Unbounded"/>
              </a:rPr>
              <a:t>Automated Salary Generation &amp; Receipt</a:t>
            </a:r>
            <a:endParaRPr sz="4400" b="0" i="0" u="none" strike="noStrike" cap="none" dirty="0"/>
          </a:p>
        </p:txBody>
      </p:sp>
      <p:pic>
        <p:nvPicPr>
          <p:cNvPr id="178" name="Google Shape;178;p24" descr="preencoded.png"/>
          <p:cNvPicPr preferRelativeResize="0"/>
          <p:nvPr/>
        </p:nvPicPr>
        <p:blipFill rotWithShape="1">
          <a:blip r:embed="rId4">
            <a:alphaModFix/>
          </a:blip>
          <a:srcRect/>
          <a:stretch/>
        </p:blipFill>
        <p:spPr>
          <a:xfrm>
            <a:off x="6324124" y="3233380"/>
            <a:ext cx="1196816" cy="1931432"/>
          </a:xfrm>
          <a:prstGeom prst="rect">
            <a:avLst/>
          </a:prstGeom>
          <a:noFill/>
          <a:ln>
            <a:noFill/>
          </a:ln>
        </p:spPr>
      </p:pic>
      <p:sp>
        <p:nvSpPr>
          <p:cNvPr id="179" name="Google Shape;179;p24"/>
          <p:cNvSpPr/>
          <p:nvPr/>
        </p:nvSpPr>
        <p:spPr>
          <a:xfrm>
            <a:off x="7879913" y="3472696"/>
            <a:ext cx="3759041"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Net Salary Calculation</a:t>
            </a:r>
            <a:endParaRPr sz="2200" b="0" i="0" u="none" strike="noStrike" cap="none"/>
          </a:p>
        </p:txBody>
      </p:sp>
      <p:sp>
        <p:nvSpPr>
          <p:cNvPr id="180" name="Google Shape;180;p24"/>
          <p:cNvSpPr/>
          <p:nvPr/>
        </p:nvSpPr>
        <p:spPr>
          <a:xfrm>
            <a:off x="7879913" y="3968234"/>
            <a:ext cx="5912763" cy="957263"/>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CAD6DE"/>
              </a:buClr>
              <a:buSzPts val="2350"/>
              <a:buFont typeface="Cabin"/>
              <a:buNone/>
            </a:pPr>
            <a:r>
              <a:rPr lang="en-US" sz="2350" b="0" i="0" u="none" strike="noStrike" cap="none">
                <a:solidFill>
                  <a:srgbClr val="CAD6DE"/>
                </a:solidFill>
                <a:latin typeface="Cabin"/>
                <a:ea typeface="Cabin"/>
                <a:cs typeface="Cabin"/>
                <a:sym typeface="Cabin"/>
              </a:rPr>
              <a:t>Automatically computed using formula: (Basic + DA + HRA + MA) - (PF + Insurance + Tax).</a:t>
            </a:r>
            <a:endParaRPr sz="2350" b="0" i="0" u="none" strike="noStrike" cap="none"/>
          </a:p>
        </p:txBody>
      </p:sp>
      <p:pic>
        <p:nvPicPr>
          <p:cNvPr id="181" name="Google Shape;181;p24" descr="preencoded.png"/>
          <p:cNvPicPr preferRelativeResize="0"/>
          <p:nvPr/>
        </p:nvPicPr>
        <p:blipFill rotWithShape="1">
          <a:blip r:embed="rId5">
            <a:alphaModFix/>
          </a:blip>
          <a:srcRect/>
          <a:stretch/>
        </p:blipFill>
        <p:spPr>
          <a:xfrm>
            <a:off x="6324124" y="5164812"/>
            <a:ext cx="1196816" cy="2410063"/>
          </a:xfrm>
          <a:prstGeom prst="rect">
            <a:avLst/>
          </a:prstGeom>
          <a:noFill/>
          <a:ln>
            <a:noFill/>
          </a:ln>
        </p:spPr>
      </p:pic>
      <p:sp>
        <p:nvSpPr>
          <p:cNvPr id="182" name="Google Shape;182;p24"/>
          <p:cNvSpPr/>
          <p:nvPr/>
        </p:nvSpPr>
        <p:spPr>
          <a:xfrm>
            <a:off x="7879913" y="5404128"/>
            <a:ext cx="3238619"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Receipt Generation</a:t>
            </a:r>
            <a:endParaRPr sz="2200" b="0" i="0" u="none" strike="noStrike" cap="none"/>
          </a:p>
        </p:txBody>
      </p:sp>
      <p:sp>
        <p:nvSpPr>
          <p:cNvPr id="183" name="Google Shape;183;p24"/>
          <p:cNvSpPr/>
          <p:nvPr/>
        </p:nvSpPr>
        <p:spPr>
          <a:xfrm>
            <a:off x="7879913" y="5899666"/>
            <a:ext cx="5912763" cy="1435894"/>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CAD6DE"/>
              </a:buClr>
              <a:buSzPts val="2350"/>
              <a:buFont typeface="Cabin"/>
              <a:buNone/>
            </a:pPr>
            <a:r>
              <a:rPr lang="en-US" sz="2350" b="0" i="0" u="none" strike="noStrike" cap="none">
                <a:solidFill>
                  <a:srgbClr val="CAD6DE"/>
                </a:solidFill>
                <a:latin typeface="Cabin"/>
                <a:ea typeface="Cabin"/>
                <a:cs typeface="Cabin"/>
                <a:sym typeface="Cabin"/>
              </a:rPr>
              <a:t>Printable and viewable salary receipts provide transparency and record-keeping for employees.</a:t>
            </a:r>
            <a:endParaRPr sz="2350" b="0" i="0" u="none" strike="noStrike" cap="none"/>
          </a:p>
        </p:txBody>
      </p:sp>
      <p:pic>
        <p:nvPicPr>
          <p:cNvPr id="184" name="Google Shape;184;p24" descr="preencoded.png"/>
          <p:cNvPicPr preferRelativeResize="0"/>
          <p:nvPr/>
        </p:nvPicPr>
        <p:blipFill rotWithShape="1">
          <a:blip r:embed="rId6">
            <a:alphaModFix/>
          </a:blip>
          <a:srcRect/>
          <a:stretch/>
        </p:blipFill>
        <p:spPr>
          <a:xfrm>
            <a:off x="6324124" y="7574875"/>
            <a:ext cx="1196816" cy="1931432"/>
          </a:xfrm>
          <a:prstGeom prst="rect">
            <a:avLst/>
          </a:prstGeom>
          <a:noFill/>
          <a:ln>
            <a:noFill/>
          </a:ln>
        </p:spPr>
      </p:pic>
      <p:sp>
        <p:nvSpPr>
          <p:cNvPr id="185" name="Google Shape;185;p24"/>
          <p:cNvSpPr/>
          <p:nvPr/>
        </p:nvSpPr>
        <p:spPr>
          <a:xfrm>
            <a:off x="7879913" y="7814191"/>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Receipt Format</a:t>
            </a:r>
            <a:endParaRPr sz="2200" b="0" i="0" u="none" strike="noStrike" cap="none"/>
          </a:p>
        </p:txBody>
      </p:sp>
      <p:sp>
        <p:nvSpPr>
          <p:cNvPr id="186" name="Google Shape;186;p24"/>
          <p:cNvSpPr/>
          <p:nvPr/>
        </p:nvSpPr>
        <p:spPr>
          <a:xfrm>
            <a:off x="7879913" y="8309729"/>
            <a:ext cx="5912763" cy="957263"/>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CAD6DE"/>
              </a:buClr>
              <a:buSzPts val="2350"/>
              <a:buFont typeface="Cabin"/>
              <a:buNone/>
            </a:pPr>
            <a:r>
              <a:rPr lang="en-US" sz="2350" b="0" i="0" u="none" strike="noStrike" cap="none">
                <a:solidFill>
                  <a:srgbClr val="CAD6DE"/>
                </a:solidFill>
                <a:latin typeface="Cabin"/>
                <a:ea typeface="Cabin"/>
                <a:cs typeface="Cabin"/>
                <a:sym typeface="Cabin"/>
              </a:rPr>
              <a:t>Flexible options for exporting salary receipt in the format of .TXT or .PDF Files.</a:t>
            </a:r>
            <a:endParaRPr sz="2350" b="0" i="0" u="none" strike="noStrike" cap="none"/>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C:\Users\lubna\OneDrive\Desktop\Report Images\salary.png"/>
          <p:cNvPicPr>
            <a:picLocks noChangeAspect="1" noChangeArrowheads="1"/>
          </p:cNvPicPr>
          <p:nvPr/>
        </p:nvPicPr>
        <p:blipFill>
          <a:blip r:embed="rId2"/>
          <a:srcRect/>
          <a:stretch>
            <a:fillRect/>
          </a:stretch>
        </p:blipFill>
        <p:spPr bwMode="auto">
          <a:xfrm>
            <a:off x="474440" y="301824"/>
            <a:ext cx="13609512" cy="4824536"/>
          </a:xfrm>
          <a:prstGeom prst="rect">
            <a:avLst/>
          </a:prstGeom>
          <a:noFill/>
        </p:spPr>
      </p:pic>
      <p:pic>
        <p:nvPicPr>
          <p:cNvPr id="2051" name="Picture 3" descr="C:\Users\lubna\OneDrive\Desktop\Report Images\receipt.png"/>
          <p:cNvPicPr>
            <a:picLocks noChangeAspect="1" noChangeArrowheads="1"/>
          </p:cNvPicPr>
          <p:nvPr/>
        </p:nvPicPr>
        <p:blipFill>
          <a:blip r:embed="rId3"/>
          <a:srcRect/>
          <a:stretch>
            <a:fillRect/>
          </a:stretch>
        </p:blipFill>
        <p:spPr bwMode="auto">
          <a:xfrm>
            <a:off x="474440" y="5270376"/>
            <a:ext cx="13609512" cy="540742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pic>
        <p:nvPicPr>
          <p:cNvPr id="221" name="Google Shape;221;p27" descr="preencoded.png"/>
          <p:cNvPicPr preferRelativeResize="0"/>
          <p:nvPr/>
        </p:nvPicPr>
        <p:blipFill rotWithShape="1">
          <a:blip r:embed="rId3">
            <a:alphaModFix/>
          </a:blip>
          <a:srcRect/>
          <a:stretch/>
        </p:blipFill>
        <p:spPr>
          <a:xfrm>
            <a:off x="9144000" y="0"/>
            <a:ext cx="5486400" cy="10972800"/>
          </a:xfrm>
          <a:prstGeom prst="rect">
            <a:avLst/>
          </a:prstGeom>
          <a:noFill/>
          <a:ln>
            <a:noFill/>
          </a:ln>
        </p:spPr>
      </p:pic>
      <p:sp>
        <p:nvSpPr>
          <p:cNvPr id="222" name="Google Shape;222;p27"/>
          <p:cNvSpPr/>
          <p:nvPr/>
        </p:nvSpPr>
        <p:spPr>
          <a:xfrm>
            <a:off x="837724" y="955477"/>
            <a:ext cx="7468500" cy="2112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a:solidFill>
                  <a:srgbClr val="FFFFFF"/>
                </a:solidFill>
                <a:latin typeface="Unbounded"/>
                <a:ea typeface="Unbounded"/>
                <a:cs typeface="Unbounded"/>
                <a:sym typeface="Unbounded"/>
              </a:rPr>
              <a:t>Secure Database Integration with SQLite</a:t>
            </a:r>
            <a:endParaRPr sz="4400" b="0" i="0" u="none" strike="noStrike" cap="none"/>
          </a:p>
        </p:txBody>
      </p:sp>
      <p:sp>
        <p:nvSpPr>
          <p:cNvPr id="223" name="Google Shape;223;p27"/>
          <p:cNvSpPr/>
          <p:nvPr/>
        </p:nvSpPr>
        <p:spPr>
          <a:xfrm>
            <a:off x="837724" y="3952875"/>
            <a:ext cx="538520" cy="538520"/>
          </a:xfrm>
          <a:prstGeom prst="roundRect">
            <a:avLst>
              <a:gd name="adj" fmla="val 6668"/>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 name="Google Shape;224;p27" descr="preencoded.png"/>
          <p:cNvPicPr preferRelativeResize="0"/>
          <p:nvPr/>
        </p:nvPicPr>
        <p:blipFill rotWithShape="1">
          <a:blip r:embed="rId4">
            <a:alphaModFix/>
          </a:blip>
          <a:srcRect/>
          <a:stretch/>
        </p:blipFill>
        <p:spPr>
          <a:xfrm>
            <a:off x="937974" y="4010858"/>
            <a:ext cx="337899" cy="422434"/>
          </a:xfrm>
          <a:prstGeom prst="rect">
            <a:avLst/>
          </a:prstGeom>
          <a:noFill/>
          <a:ln>
            <a:noFill/>
          </a:ln>
        </p:spPr>
      </p:pic>
      <p:sp>
        <p:nvSpPr>
          <p:cNvPr id="225" name="Google Shape;225;p27"/>
          <p:cNvSpPr/>
          <p:nvPr/>
        </p:nvSpPr>
        <p:spPr>
          <a:xfrm>
            <a:off x="1625859" y="4046100"/>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Data Storage</a:t>
            </a:r>
            <a:endParaRPr sz="2200" b="0" i="0" u="none" strike="noStrike" cap="none"/>
          </a:p>
        </p:txBody>
      </p:sp>
      <p:sp>
        <p:nvSpPr>
          <p:cNvPr id="226" name="Google Shape;226;p27"/>
          <p:cNvSpPr/>
          <p:nvPr/>
        </p:nvSpPr>
        <p:spPr>
          <a:xfrm>
            <a:off x="1615559" y="4656763"/>
            <a:ext cx="2836800" cy="2871900"/>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CAD6DE"/>
              </a:buClr>
              <a:buSzPts val="2350"/>
              <a:buFont typeface="Cabin"/>
              <a:buNone/>
            </a:pPr>
            <a:r>
              <a:rPr lang="en-US" sz="2350" b="0" i="0" u="none" strike="noStrike" cap="none">
                <a:solidFill>
                  <a:srgbClr val="CAD6DE"/>
                </a:solidFill>
                <a:latin typeface="Cabin"/>
                <a:ea typeface="Cabin"/>
                <a:cs typeface="Cabin"/>
                <a:sym typeface="Cabin"/>
              </a:rPr>
              <a:t>Employee and salary data are securely stored in an SQLite database ensuring efficient access and updates.</a:t>
            </a:r>
            <a:endParaRPr sz="2350" b="0" i="0" u="none" strike="noStrike" cap="none"/>
          </a:p>
        </p:txBody>
      </p:sp>
      <p:sp>
        <p:nvSpPr>
          <p:cNvPr id="227" name="Google Shape;227;p27"/>
          <p:cNvSpPr/>
          <p:nvPr/>
        </p:nvSpPr>
        <p:spPr>
          <a:xfrm>
            <a:off x="4691658" y="3952875"/>
            <a:ext cx="538520" cy="538520"/>
          </a:xfrm>
          <a:prstGeom prst="roundRect">
            <a:avLst>
              <a:gd name="adj" fmla="val 6668"/>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27" descr="preencoded.png"/>
          <p:cNvPicPr preferRelativeResize="0"/>
          <p:nvPr/>
        </p:nvPicPr>
        <p:blipFill rotWithShape="1">
          <a:blip r:embed="rId5">
            <a:alphaModFix/>
          </a:blip>
          <a:srcRect/>
          <a:stretch/>
        </p:blipFill>
        <p:spPr>
          <a:xfrm>
            <a:off x="4791908" y="4010858"/>
            <a:ext cx="337899" cy="422434"/>
          </a:xfrm>
          <a:prstGeom prst="rect">
            <a:avLst/>
          </a:prstGeom>
          <a:noFill/>
          <a:ln>
            <a:noFill/>
          </a:ln>
        </p:spPr>
      </p:pic>
      <p:sp>
        <p:nvSpPr>
          <p:cNvPr id="229" name="Google Shape;229;p27"/>
          <p:cNvSpPr/>
          <p:nvPr/>
        </p:nvSpPr>
        <p:spPr>
          <a:xfrm>
            <a:off x="5469500" y="3952875"/>
            <a:ext cx="2836800" cy="7038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Security Measures</a:t>
            </a:r>
            <a:endParaRPr sz="2200" b="0" i="0" u="none" strike="noStrike" cap="none"/>
          </a:p>
        </p:txBody>
      </p:sp>
      <p:sp>
        <p:nvSpPr>
          <p:cNvPr id="230" name="Google Shape;230;p27"/>
          <p:cNvSpPr/>
          <p:nvPr/>
        </p:nvSpPr>
        <p:spPr>
          <a:xfrm>
            <a:off x="5379768" y="4896187"/>
            <a:ext cx="2836800" cy="2393100"/>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CAD6DE"/>
              </a:buClr>
              <a:buSzPts val="2350"/>
              <a:buFont typeface="Cabin"/>
              <a:buNone/>
            </a:pPr>
            <a:r>
              <a:rPr lang="en-US" sz="2350" b="0" i="0" u="none" strike="noStrike" cap="none">
                <a:solidFill>
                  <a:srgbClr val="CAD6DE"/>
                </a:solidFill>
                <a:latin typeface="Cabin"/>
                <a:ea typeface="Cabin"/>
                <a:cs typeface="Cabin"/>
                <a:sym typeface="Cabin"/>
              </a:rPr>
              <a:t>Prepared SQL queries prevent injection attacks, and password hashing protects user credentials.</a:t>
            </a:r>
            <a:endParaRPr sz="2350" b="0" i="0" u="none" strike="noStrike" cap="none"/>
          </a:p>
        </p:txBody>
      </p:sp>
      <p:sp>
        <p:nvSpPr>
          <p:cNvPr id="231" name="Google Shape;231;p27"/>
          <p:cNvSpPr/>
          <p:nvPr/>
        </p:nvSpPr>
        <p:spPr>
          <a:xfrm>
            <a:off x="834480" y="8294712"/>
            <a:ext cx="538500" cy="538500"/>
          </a:xfrm>
          <a:prstGeom prst="roundRect">
            <a:avLst>
              <a:gd name="adj" fmla="val 6668"/>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27" descr="preencoded.png"/>
          <p:cNvPicPr preferRelativeResize="0"/>
          <p:nvPr/>
        </p:nvPicPr>
        <p:blipFill rotWithShape="1">
          <a:blip r:embed="rId6">
            <a:alphaModFix/>
          </a:blip>
          <a:srcRect/>
          <a:stretch/>
        </p:blipFill>
        <p:spPr>
          <a:xfrm>
            <a:off x="978496" y="8366720"/>
            <a:ext cx="337899" cy="422434"/>
          </a:xfrm>
          <a:prstGeom prst="rect">
            <a:avLst/>
          </a:prstGeom>
          <a:noFill/>
          <a:ln>
            <a:noFill/>
          </a:ln>
        </p:spPr>
      </p:pic>
      <p:sp>
        <p:nvSpPr>
          <p:cNvPr id="233" name="Google Shape;233;p27"/>
          <p:cNvSpPr/>
          <p:nvPr/>
        </p:nvSpPr>
        <p:spPr>
          <a:xfrm>
            <a:off x="1626568" y="8366720"/>
            <a:ext cx="2816100" cy="351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dirty="0">
                <a:solidFill>
                  <a:srgbClr val="CAD6DE"/>
                </a:solidFill>
                <a:latin typeface="Unbounded"/>
                <a:ea typeface="Unbounded"/>
                <a:cs typeface="Unbounded"/>
                <a:sym typeface="Unbounded"/>
              </a:rPr>
              <a:t>Reliability</a:t>
            </a:r>
            <a:endParaRPr sz="2200" b="0" i="0" u="none" strike="noStrike" cap="none" dirty="0"/>
          </a:p>
        </p:txBody>
      </p:sp>
      <p:sp>
        <p:nvSpPr>
          <p:cNvPr id="234" name="Google Shape;234;p27"/>
          <p:cNvSpPr/>
          <p:nvPr/>
        </p:nvSpPr>
        <p:spPr>
          <a:xfrm>
            <a:off x="1615559" y="8853780"/>
            <a:ext cx="6690600" cy="1435800"/>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CAD6DE"/>
              </a:buClr>
              <a:buSzPts val="2350"/>
              <a:buFont typeface="Cabin"/>
              <a:buNone/>
            </a:pPr>
            <a:r>
              <a:rPr lang="en-US" sz="2350" b="0" i="0" u="none" strike="noStrike" cap="none">
                <a:solidFill>
                  <a:srgbClr val="CAD6DE"/>
                </a:solidFill>
                <a:latin typeface="Cabin"/>
                <a:ea typeface="Cabin"/>
                <a:cs typeface="Cabin"/>
                <a:sym typeface="Cabin"/>
              </a:rPr>
              <a:t>SQLite provides lightweight, serverless, and transactional database management suitable for desktop apps.</a:t>
            </a:r>
            <a:endParaRPr sz="2350" b="0" i="0" u="none" strike="noStrike" cap="none"/>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1;p28"/>
          <p:cNvSpPr/>
          <p:nvPr/>
        </p:nvSpPr>
        <p:spPr>
          <a:xfrm>
            <a:off x="5154960" y="517848"/>
            <a:ext cx="5112568" cy="1407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6600" b="0" i="0" u="none" strike="noStrike" cap="none" dirty="0" smtClean="0">
                <a:solidFill>
                  <a:srgbClr val="FFFFFF"/>
                </a:solidFill>
                <a:latin typeface="Unbounded"/>
                <a:ea typeface="Unbounded"/>
                <a:cs typeface="Unbounded"/>
                <a:sym typeface="Unbounded"/>
              </a:rPr>
              <a:t>Testing</a:t>
            </a:r>
            <a:endParaRPr sz="6600" b="0" i="0" u="none" strike="noStrike" cap="none" dirty="0"/>
          </a:p>
        </p:txBody>
      </p:sp>
      <p:graphicFrame>
        <p:nvGraphicFramePr>
          <p:cNvPr id="3" name="Table 2"/>
          <p:cNvGraphicFramePr>
            <a:graphicFrameLocks noGrp="1"/>
          </p:cNvGraphicFramePr>
          <p:nvPr/>
        </p:nvGraphicFramePr>
        <p:xfrm>
          <a:off x="834480" y="2678087"/>
          <a:ext cx="13033448" cy="7277523"/>
        </p:xfrm>
        <a:graphic>
          <a:graphicData uri="http://schemas.openxmlformats.org/drawingml/2006/table">
            <a:tbl>
              <a:tblPr/>
              <a:tblGrid>
                <a:gridCol w="3450267"/>
                <a:gridCol w="3395053"/>
                <a:gridCol w="344758"/>
                <a:gridCol w="3995686"/>
                <a:gridCol w="1847684"/>
              </a:tblGrid>
              <a:tr h="1038973">
                <a:tc>
                  <a:txBody>
                    <a:bodyPr/>
                    <a:lstStyle/>
                    <a:p>
                      <a:pPr algn="ctr">
                        <a:lnSpc>
                          <a:spcPct val="107000"/>
                        </a:lnSpc>
                        <a:spcAft>
                          <a:spcPts val="0"/>
                        </a:spcAft>
                      </a:pPr>
                      <a:r>
                        <a:rPr lang="en-IN" sz="3200" dirty="0">
                          <a:solidFill>
                            <a:srgbClr val="FFFFFF"/>
                          </a:solidFill>
                          <a:latin typeface="Times New Roman"/>
                          <a:ea typeface="Times New Roman"/>
                          <a:cs typeface="Times New Roman"/>
                        </a:rPr>
                        <a:t>Test Case</a:t>
                      </a:r>
                      <a:endParaRPr lang="en-IN" sz="2000" dirty="0">
                        <a:latin typeface="Calibri"/>
                        <a:ea typeface="Calibri"/>
                        <a:cs typeface="Times New Roman"/>
                      </a:endParaRPr>
                    </a:p>
                  </a:txBody>
                  <a:tcPr marL="68580" marR="68580" marT="0" marB="0">
                    <a:lnL w="12700" cap="flat" cmpd="sng" algn="ctr">
                      <a:solidFill>
                        <a:srgbClr val="93C571"/>
                      </a:solidFill>
                      <a:prstDash val="solid"/>
                      <a:round/>
                      <a:headEnd type="none" w="med" len="med"/>
                      <a:tailEnd type="none" w="med" len="med"/>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70AD47"/>
                    </a:solidFill>
                  </a:tcPr>
                </a:tc>
                <a:tc>
                  <a:txBody>
                    <a:bodyPr/>
                    <a:lstStyle/>
                    <a:p>
                      <a:pPr algn="ctr">
                        <a:lnSpc>
                          <a:spcPct val="107000"/>
                        </a:lnSpc>
                        <a:spcAft>
                          <a:spcPts val="0"/>
                        </a:spcAft>
                      </a:pPr>
                      <a:r>
                        <a:rPr lang="en-IN" sz="3200">
                          <a:solidFill>
                            <a:srgbClr val="FFFFFF"/>
                          </a:solidFill>
                          <a:latin typeface="Times New Roman"/>
                          <a:ea typeface="Times New Roman"/>
                          <a:cs typeface="Times New Roman"/>
                        </a:rPr>
                        <a:t>Input</a:t>
                      </a:r>
                      <a:endParaRPr lang="en-IN" sz="2000">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70AD47"/>
                    </a:solidFill>
                  </a:tcPr>
                </a:tc>
                <a:tc>
                  <a:txBody>
                    <a:bodyPr/>
                    <a:lstStyle/>
                    <a:p>
                      <a:pPr algn="ctr">
                        <a:lnSpc>
                          <a:spcPct val="107000"/>
                        </a:lnSpc>
                        <a:spcAft>
                          <a:spcPts val="0"/>
                        </a:spcAft>
                      </a:pPr>
                      <a:endParaRPr lang="en-IN" sz="3200">
                        <a:solidFill>
                          <a:srgbClr val="FFFFFF"/>
                        </a:solidFill>
                        <a:latin typeface="Times New Roman"/>
                        <a:ea typeface="Times New Roman"/>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70AD47"/>
                    </a:solidFill>
                  </a:tcPr>
                </a:tc>
                <a:tc>
                  <a:txBody>
                    <a:bodyPr/>
                    <a:lstStyle/>
                    <a:p>
                      <a:pPr algn="ctr">
                        <a:lnSpc>
                          <a:spcPct val="107000"/>
                        </a:lnSpc>
                        <a:spcAft>
                          <a:spcPts val="0"/>
                        </a:spcAft>
                      </a:pPr>
                      <a:r>
                        <a:rPr lang="en-IN" sz="3200">
                          <a:solidFill>
                            <a:srgbClr val="FFFFFF"/>
                          </a:solidFill>
                          <a:latin typeface="Times New Roman"/>
                          <a:ea typeface="Times New Roman"/>
                          <a:cs typeface="Times New Roman"/>
                        </a:rPr>
                        <a:t>Expected Output</a:t>
                      </a:r>
                      <a:endParaRPr lang="en-IN" sz="2000">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70AD47"/>
                    </a:solidFill>
                  </a:tcPr>
                </a:tc>
                <a:tc>
                  <a:txBody>
                    <a:bodyPr/>
                    <a:lstStyle/>
                    <a:p>
                      <a:pPr algn="ctr">
                        <a:lnSpc>
                          <a:spcPct val="107000"/>
                        </a:lnSpc>
                        <a:spcAft>
                          <a:spcPts val="0"/>
                        </a:spcAft>
                      </a:pPr>
                      <a:r>
                        <a:rPr lang="en-IN" sz="3200">
                          <a:solidFill>
                            <a:srgbClr val="FFFFFF"/>
                          </a:solidFill>
                          <a:latin typeface="Times New Roman"/>
                          <a:ea typeface="Times New Roman"/>
                          <a:cs typeface="Times New Roman"/>
                        </a:rPr>
                        <a:t>Pass/Fail</a:t>
                      </a:r>
                      <a:endParaRPr lang="en-IN" sz="2000">
                        <a:latin typeface="Calibri"/>
                        <a:ea typeface="Calibri"/>
                        <a:cs typeface="Times New Roman"/>
                      </a:endParaRPr>
                    </a:p>
                  </a:txBody>
                  <a:tcPr marL="68580" marR="68580" marT="0" marB="0">
                    <a:lnL>
                      <a:noFill/>
                    </a:lnL>
                    <a:lnR w="12700" cap="flat" cmpd="sng" algn="ctr">
                      <a:solidFill>
                        <a:srgbClr val="93C571"/>
                      </a:solidFill>
                      <a:prstDash val="solid"/>
                      <a:round/>
                      <a:headEnd type="none" w="med" len="med"/>
                      <a:tailEnd type="none" w="med" len="med"/>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70AD47"/>
                    </a:solidFill>
                  </a:tcPr>
                </a:tc>
              </a:tr>
              <a:tr h="1558460">
                <a:tc>
                  <a:txBody>
                    <a:bodyPr/>
                    <a:lstStyle/>
                    <a:p>
                      <a:pPr>
                        <a:lnSpc>
                          <a:spcPct val="107000"/>
                        </a:lnSpc>
                        <a:spcAft>
                          <a:spcPts val="0"/>
                        </a:spcAft>
                      </a:pPr>
                      <a:r>
                        <a:rPr lang="en-IN" sz="3200" b="1">
                          <a:latin typeface="Times New Roman"/>
                          <a:ea typeface="Times New Roman"/>
                          <a:cs typeface="Times New Roman"/>
                        </a:rPr>
                        <a:t>Login with valid admin credentials</a:t>
                      </a:r>
                      <a:endParaRPr lang="en-IN" sz="2000">
                        <a:latin typeface="Calibri"/>
                        <a:ea typeface="Calibri"/>
                        <a:cs typeface="Times New Roman"/>
                      </a:endParaRPr>
                    </a:p>
                  </a:txBody>
                  <a:tcPr marL="68580" marR="68580" marT="0" marB="0">
                    <a:lnL w="12700" cap="flat" cmpd="sng" algn="ctr">
                      <a:solidFill>
                        <a:srgbClr val="93C571"/>
                      </a:solidFill>
                      <a:prstDash val="solid"/>
                      <a:round/>
                      <a:headEnd type="none" w="med" len="med"/>
                      <a:tailEnd type="none" w="med" len="med"/>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c>
                  <a:txBody>
                    <a:bodyPr/>
                    <a:lstStyle/>
                    <a:p>
                      <a:pPr>
                        <a:lnSpc>
                          <a:spcPct val="107000"/>
                        </a:lnSpc>
                        <a:spcAft>
                          <a:spcPts val="0"/>
                        </a:spcAft>
                      </a:pPr>
                      <a:r>
                        <a:rPr lang="en-IN" sz="3200">
                          <a:latin typeface="Times New Roman"/>
                          <a:ea typeface="Times New Roman"/>
                          <a:cs typeface="Times New Roman"/>
                        </a:rPr>
                        <a:t>Username: admin, Password: 12345</a:t>
                      </a:r>
                      <a:endParaRPr lang="en-IN" sz="2000">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c>
                  <a:txBody>
                    <a:bodyPr/>
                    <a:lstStyle/>
                    <a:p>
                      <a:pPr>
                        <a:lnSpc>
                          <a:spcPct val="107000"/>
                        </a:lnSpc>
                        <a:spcAft>
                          <a:spcPts val="0"/>
                        </a:spcAft>
                      </a:pPr>
                      <a:endParaRPr lang="en-IN" sz="3200">
                        <a:latin typeface="Times New Roman"/>
                        <a:ea typeface="Times New Roman"/>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c>
                  <a:txBody>
                    <a:bodyPr/>
                    <a:lstStyle/>
                    <a:p>
                      <a:pPr>
                        <a:lnSpc>
                          <a:spcPct val="107000"/>
                        </a:lnSpc>
                        <a:spcAft>
                          <a:spcPts val="0"/>
                        </a:spcAft>
                      </a:pPr>
                      <a:r>
                        <a:rPr lang="en-IN" sz="3200">
                          <a:latin typeface="Times New Roman"/>
                          <a:ea typeface="Times New Roman"/>
                          <a:cs typeface="Times New Roman"/>
                        </a:rPr>
                        <a:t>Access granted, admin dashboard loads</a:t>
                      </a:r>
                      <a:endParaRPr lang="en-IN" sz="2000">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c>
                  <a:txBody>
                    <a:bodyPr/>
                    <a:lstStyle/>
                    <a:p>
                      <a:pPr>
                        <a:lnSpc>
                          <a:spcPct val="107000"/>
                        </a:lnSpc>
                        <a:spcAft>
                          <a:spcPts val="0"/>
                        </a:spcAft>
                      </a:pPr>
                      <a:r>
                        <a:rPr lang="en-IN" sz="3200">
                          <a:latin typeface="Times New Roman"/>
                          <a:ea typeface="Times New Roman"/>
                          <a:cs typeface="Times New Roman"/>
                        </a:rPr>
                        <a:t>Pass</a:t>
                      </a:r>
                      <a:endParaRPr lang="en-IN" sz="2000">
                        <a:latin typeface="Calibri"/>
                        <a:ea typeface="Calibri"/>
                        <a:cs typeface="Times New Roman"/>
                      </a:endParaRPr>
                    </a:p>
                  </a:txBody>
                  <a:tcPr marL="68580" marR="68580" marT="0" marB="0">
                    <a:lnL>
                      <a:noFill/>
                    </a:lnL>
                    <a:lnR w="12700" cap="flat" cmpd="sng" algn="ctr">
                      <a:solidFill>
                        <a:srgbClr val="93C571"/>
                      </a:solidFill>
                      <a:prstDash val="solid"/>
                      <a:round/>
                      <a:headEnd type="none" w="med" len="med"/>
                      <a:tailEnd type="none" w="med" len="med"/>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r>
              <a:tr h="1558460">
                <a:tc>
                  <a:txBody>
                    <a:bodyPr/>
                    <a:lstStyle/>
                    <a:p>
                      <a:pPr>
                        <a:lnSpc>
                          <a:spcPct val="107000"/>
                        </a:lnSpc>
                        <a:spcAft>
                          <a:spcPts val="0"/>
                        </a:spcAft>
                      </a:pPr>
                      <a:r>
                        <a:rPr lang="en-IN" sz="3200" b="1">
                          <a:solidFill>
                            <a:schemeClr val="bg1"/>
                          </a:solidFill>
                          <a:latin typeface="Times New Roman"/>
                          <a:ea typeface="Times New Roman"/>
                          <a:cs typeface="Times New Roman"/>
                        </a:rPr>
                        <a:t>Login with invalid password</a:t>
                      </a:r>
                      <a:endParaRPr lang="en-IN" sz="2000">
                        <a:solidFill>
                          <a:schemeClr val="bg1"/>
                        </a:solidFill>
                        <a:latin typeface="Calibri"/>
                        <a:ea typeface="Calibri"/>
                        <a:cs typeface="Times New Roman"/>
                      </a:endParaRPr>
                    </a:p>
                  </a:txBody>
                  <a:tcPr marL="68580" marR="68580" marT="0" marB="0">
                    <a:lnL w="12700" cap="flat" cmpd="sng" algn="ctr">
                      <a:solidFill>
                        <a:srgbClr val="93C571"/>
                      </a:solidFill>
                      <a:prstDash val="solid"/>
                      <a:round/>
                      <a:headEnd type="none" w="med" len="med"/>
                      <a:tailEnd type="none" w="med" len="med"/>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c>
                  <a:txBody>
                    <a:bodyPr/>
                    <a:lstStyle/>
                    <a:p>
                      <a:pPr>
                        <a:lnSpc>
                          <a:spcPct val="107000"/>
                        </a:lnSpc>
                        <a:spcAft>
                          <a:spcPts val="0"/>
                        </a:spcAft>
                      </a:pPr>
                      <a:r>
                        <a:rPr lang="en-IN" sz="3200">
                          <a:solidFill>
                            <a:schemeClr val="bg1"/>
                          </a:solidFill>
                          <a:latin typeface="Times New Roman"/>
                          <a:ea typeface="Times New Roman"/>
                          <a:cs typeface="Times New Roman"/>
                        </a:rPr>
                        <a:t>Username: admin, Password: xyz</a:t>
                      </a:r>
                      <a:endParaRPr lang="en-IN" sz="2000">
                        <a:solidFill>
                          <a:schemeClr val="bg1"/>
                        </a:solidFill>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c>
                  <a:txBody>
                    <a:bodyPr/>
                    <a:lstStyle/>
                    <a:p>
                      <a:pPr>
                        <a:lnSpc>
                          <a:spcPct val="107000"/>
                        </a:lnSpc>
                        <a:spcAft>
                          <a:spcPts val="0"/>
                        </a:spcAft>
                      </a:pPr>
                      <a:endParaRPr lang="en-IN" sz="3200">
                        <a:solidFill>
                          <a:schemeClr val="bg1"/>
                        </a:solidFill>
                        <a:latin typeface="Times New Roman"/>
                        <a:ea typeface="Times New Roman"/>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c>
                  <a:txBody>
                    <a:bodyPr/>
                    <a:lstStyle/>
                    <a:p>
                      <a:pPr>
                        <a:lnSpc>
                          <a:spcPct val="107000"/>
                        </a:lnSpc>
                        <a:spcAft>
                          <a:spcPts val="0"/>
                        </a:spcAft>
                      </a:pPr>
                      <a:r>
                        <a:rPr lang="en-IN" sz="3200">
                          <a:solidFill>
                            <a:schemeClr val="bg1"/>
                          </a:solidFill>
                          <a:latin typeface="Times New Roman"/>
                          <a:ea typeface="Times New Roman"/>
                          <a:cs typeface="Times New Roman"/>
                        </a:rPr>
                        <a:t>Access denied, error message shown</a:t>
                      </a:r>
                      <a:endParaRPr lang="en-IN" sz="2000">
                        <a:solidFill>
                          <a:schemeClr val="bg1"/>
                        </a:solidFill>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c>
                  <a:txBody>
                    <a:bodyPr/>
                    <a:lstStyle/>
                    <a:p>
                      <a:pPr>
                        <a:lnSpc>
                          <a:spcPct val="107000"/>
                        </a:lnSpc>
                        <a:spcAft>
                          <a:spcPts val="0"/>
                        </a:spcAft>
                      </a:pPr>
                      <a:r>
                        <a:rPr lang="en-IN" sz="3200" dirty="0">
                          <a:solidFill>
                            <a:schemeClr val="bg1"/>
                          </a:solidFill>
                          <a:latin typeface="Times New Roman"/>
                          <a:ea typeface="Times New Roman"/>
                          <a:cs typeface="Times New Roman"/>
                        </a:rPr>
                        <a:t>Pass</a:t>
                      </a:r>
                      <a:endParaRPr lang="en-IN" sz="2000" dirty="0">
                        <a:solidFill>
                          <a:schemeClr val="bg1"/>
                        </a:solidFill>
                        <a:latin typeface="Calibri"/>
                        <a:ea typeface="Calibri"/>
                        <a:cs typeface="Times New Roman"/>
                      </a:endParaRPr>
                    </a:p>
                  </a:txBody>
                  <a:tcPr marL="68580" marR="68580" marT="0" marB="0">
                    <a:lnL>
                      <a:noFill/>
                    </a:lnL>
                    <a:lnR w="12700" cap="flat" cmpd="sng" algn="ctr">
                      <a:solidFill>
                        <a:srgbClr val="93C571"/>
                      </a:solidFill>
                      <a:prstDash val="solid"/>
                      <a:round/>
                      <a:headEnd type="none" w="med" len="med"/>
                      <a:tailEnd type="none" w="med" len="med"/>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r>
              <a:tr h="1038973">
                <a:tc>
                  <a:txBody>
                    <a:bodyPr/>
                    <a:lstStyle/>
                    <a:p>
                      <a:pPr>
                        <a:lnSpc>
                          <a:spcPct val="107000"/>
                        </a:lnSpc>
                        <a:spcAft>
                          <a:spcPts val="0"/>
                        </a:spcAft>
                      </a:pPr>
                      <a:r>
                        <a:rPr lang="en-IN" sz="3200" b="1">
                          <a:latin typeface="Times New Roman"/>
                          <a:ea typeface="Times New Roman"/>
                          <a:cs typeface="Times New Roman"/>
                        </a:rPr>
                        <a:t>Add new employee</a:t>
                      </a:r>
                      <a:endParaRPr lang="en-IN" sz="2000">
                        <a:latin typeface="Calibri"/>
                        <a:ea typeface="Calibri"/>
                        <a:cs typeface="Times New Roman"/>
                      </a:endParaRPr>
                    </a:p>
                  </a:txBody>
                  <a:tcPr marL="68580" marR="68580" marT="0" marB="0">
                    <a:lnL w="12700" cap="flat" cmpd="sng" algn="ctr">
                      <a:solidFill>
                        <a:srgbClr val="93C571"/>
                      </a:solidFill>
                      <a:prstDash val="solid"/>
                      <a:round/>
                      <a:headEnd type="none" w="med" len="med"/>
                      <a:tailEnd type="none" w="med" len="med"/>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c>
                  <a:txBody>
                    <a:bodyPr/>
                    <a:lstStyle/>
                    <a:p>
                      <a:pPr>
                        <a:lnSpc>
                          <a:spcPct val="107000"/>
                        </a:lnSpc>
                        <a:spcAft>
                          <a:spcPts val="0"/>
                        </a:spcAft>
                      </a:pPr>
                      <a:r>
                        <a:rPr lang="en-IN" sz="3200">
                          <a:latin typeface="Times New Roman"/>
                          <a:ea typeface="Times New Roman"/>
                          <a:cs typeface="Times New Roman"/>
                        </a:rPr>
                        <a:t>Emp ID: E001, Name: John Doe</a:t>
                      </a:r>
                      <a:endParaRPr lang="en-IN" sz="2000">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c>
                  <a:txBody>
                    <a:bodyPr/>
                    <a:lstStyle/>
                    <a:p>
                      <a:pPr>
                        <a:lnSpc>
                          <a:spcPct val="107000"/>
                        </a:lnSpc>
                        <a:spcAft>
                          <a:spcPts val="0"/>
                        </a:spcAft>
                      </a:pPr>
                      <a:endParaRPr lang="en-IN" sz="3200">
                        <a:latin typeface="Times New Roman"/>
                        <a:ea typeface="Times New Roman"/>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c>
                  <a:txBody>
                    <a:bodyPr/>
                    <a:lstStyle/>
                    <a:p>
                      <a:pPr>
                        <a:lnSpc>
                          <a:spcPct val="107000"/>
                        </a:lnSpc>
                        <a:spcAft>
                          <a:spcPts val="0"/>
                        </a:spcAft>
                      </a:pPr>
                      <a:r>
                        <a:rPr lang="en-IN" sz="3200">
                          <a:latin typeface="Times New Roman"/>
                          <a:ea typeface="Times New Roman"/>
                          <a:cs typeface="Times New Roman"/>
                        </a:rPr>
                        <a:t>Employee record saved and displayed</a:t>
                      </a:r>
                      <a:endParaRPr lang="en-IN" sz="2000">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c>
                  <a:txBody>
                    <a:bodyPr/>
                    <a:lstStyle/>
                    <a:p>
                      <a:pPr>
                        <a:lnSpc>
                          <a:spcPct val="107000"/>
                        </a:lnSpc>
                        <a:spcAft>
                          <a:spcPts val="0"/>
                        </a:spcAft>
                      </a:pPr>
                      <a:r>
                        <a:rPr lang="en-IN" sz="3200">
                          <a:latin typeface="Times New Roman"/>
                          <a:ea typeface="Times New Roman"/>
                          <a:cs typeface="Times New Roman"/>
                        </a:rPr>
                        <a:t>Pass</a:t>
                      </a:r>
                      <a:endParaRPr lang="en-IN" sz="2000">
                        <a:latin typeface="Calibri"/>
                        <a:ea typeface="Calibri"/>
                        <a:cs typeface="Times New Roman"/>
                      </a:endParaRPr>
                    </a:p>
                  </a:txBody>
                  <a:tcPr marL="68580" marR="68580" marT="0" marB="0">
                    <a:lnL>
                      <a:noFill/>
                    </a:lnL>
                    <a:lnR w="12700" cap="flat" cmpd="sng" algn="ctr">
                      <a:solidFill>
                        <a:srgbClr val="93C571"/>
                      </a:solidFill>
                      <a:prstDash val="solid"/>
                      <a:round/>
                      <a:headEnd type="none" w="med" len="med"/>
                      <a:tailEnd type="none" w="med" len="med"/>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solidFill>
                      <a:srgbClr val="DBEBD0"/>
                    </a:solidFill>
                  </a:tcPr>
                </a:tc>
              </a:tr>
              <a:tr h="2077944">
                <a:tc>
                  <a:txBody>
                    <a:bodyPr/>
                    <a:lstStyle/>
                    <a:p>
                      <a:pPr>
                        <a:lnSpc>
                          <a:spcPct val="107000"/>
                        </a:lnSpc>
                        <a:spcAft>
                          <a:spcPts val="0"/>
                        </a:spcAft>
                      </a:pPr>
                      <a:r>
                        <a:rPr lang="en-IN" sz="3200" b="1">
                          <a:solidFill>
                            <a:schemeClr val="bg1"/>
                          </a:solidFill>
                          <a:latin typeface="Times New Roman"/>
                          <a:ea typeface="Times New Roman"/>
                          <a:cs typeface="Times New Roman"/>
                        </a:rPr>
                        <a:t>Generate salary receipt</a:t>
                      </a:r>
                      <a:endParaRPr lang="en-IN" sz="2000">
                        <a:solidFill>
                          <a:schemeClr val="bg1"/>
                        </a:solidFill>
                        <a:latin typeface="Calibri"/>
                        <a:ea typeface="Calibri"/>
                        <a:cs typeface="Times New Roman"/>
                      </a:endParaRPr>
                    </a:p>
                  </a:txBody>
                  <a:tcPr marL="68580" marR="68580" marT="0" marB="0">
                    <a:lnL w="12700" cap="flat" cmpd="sng" algn="ctr">
                      <a:solidFill>
                        <a:srgbClr val="93C571"/>
                      </a:solidFill>
                      <a:prstDash val="solid"/>
                      <a:round/>
                      <a:headEnd type="none" w="med" len="med"/>
                      <a:tailEnd type="none" w="med" len="med"/>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c>
                  <a:txBody>
                    <a:bodyPr/>
                    <a:lstStyle/>
                    <a:p>
                      <a:pPr>
                        <a:lnSpc>
                          <a:spcPct val="107000"/>
                        </a:lnSpc>
                        <a:spcAft>
                          <a:spcPts val="0"/>
                        </a:spcAft>
                      </a:pPr>
                      <a:r>
                        <a:rPr lang="en-IN" sz="3200">
                          <a:solidFill>
                            <a:schemeClr val="bg1"/>
                          </a:solidFill>
                          <a:latin typeface="Times New Roman"/>
                          <a:ea typeface="Times New Roman"/>
                          <a:cs typeface="Times New Roman"/>
                        </a:rPr>
                        <a:t>Basic: 30000, DA: 5000, Deductions:</a:t>
                      </a:r>
                      <a:endParaRPr lang="en-IN" sz="2000">
                        <a:solidFill>
                          <a:schemeClr val="bg1"/>
                        </a:solidFill>
                        <a:latin typeface="Calibri"/>
                        <a:ea typeface="Calibri"/>
                        <a:cs typeface="Times New Roman"/>
                      </a:endParaRPr>
                    </a:p>
                    <a:p>
                      <a:pPr>
                        <a:lnSpc>
                          <a:spcPct val="107000"/>
                        </a:lnSpc>
                        <a:spcAft>
                          <a:spcPts val="0"/>
                        </a:spcAft>
                      </a:pPr>
                      <a:r>
                        <a:rPr lang="en-IN" sz="3200">
                          <a:solidFill>
                            <a:schemeClr val="bg1"/>
                          </a:solidFill>
                          <a:latin typeface="Times New Roman"/>
                          <a:ea typeface="Times New Roman"/>
                          <a:cs typeface="Times New Roman"/>
                        </a:rPr>
                        <a:t>2000</a:t>
                      </a:r>
                      <a:endParaRPr lang="en-IN" sz="2000">
                        <a:solidFill>
                          <a:schemeClr val="bg1"/>
                        </a:solidFill>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c>
                  <a:txBody>
                    <a:bodyPr/>
                    <a:lstStyle/>
                    <a:p>
                      <a:pPr>
                        <a:lnSpc>
                          <a:spcPct val="107000"/>
                        </a:lnSpc>
                        <a:spcAft>
                          <a:spcPts val="0"/>
                        </a:spcAft>
                      </a:pPr>
                      <a:endParaRPr lang="en-IN" sz="3200">
                        <a:solidFill>
                          <a:schemeClr val="bg1"/>
                        </a:solidFill>
                        <a:latin typeface="Times New Roman"/>
                        <a:ea typeface="Times New Roman"/>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c>
                  <a:txBody>
                    <a:bodyPr/>
                    <a:lstStyle/>
                    <a:p>
                      <a:pPr>
                        <a:lnSpc>
                          <a:spcPct val="107000"/>
                        </a:lnSpc>
                        <a:spcAft>
                          <a:spcPts val="0"/>
                        </a:spcAft>
                      </a:pPr>
                      <a:r>
                        <a:rPr lang="en-IN" sz="3200" dirty="0">
                          <a:solidFill>
                            <a:schemeClr val="bg1"/>
                          </a:solidFill>
                          <a:latin typeface="Times New Roman"/>
                          <a:ea typeface="Times New Roman"/>
                          <a:cs typeface="Times New Roman"/>
                        </a:rPr>
                        <a:t>PDF receipt generated correctly</a:t>
                      </a:r>
                      <a:endParaRPr lang="en-IN" sz="2000" dirty="0">
                        <a:solidFill>
                          <a:schemeClr val="bg1"/>
                        </a:solidFill>
                        <a:latin typeface="Calibri"/>
                        <a:ea typeface="Calibri"/>
                        <a:cs typeface="Times New Roman"/>
                      </a:endParaRPr>
                    </a:p>
                  </a:txBody>
                  <a:tcPr marL="68580" marR="68580" marT="0" marB="0">
                    <a:lnL>
                      <a:noFill/>
                    </a:lnL>
                    <a:lnR>
                      <a:noFill/>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c>
                  <a:txBody>
                    <a:bodyPr/>
                    <a:lstStyle/>
                    <a:p>
                      <a:pPr>
                        <a:lnSpc>
                          <a:spcPct val="107000"/>
                        </a:lnSpc>
                        <a:spcAft>
                          <a:spcPts val="0"/>
                        </a:spcAft>
                      </a:pPr>
                      <a:r>
                        <a:rPr lang="en-IN" sz="3200" dirty="0">
                          <a:solidFill>
                            <a:schemeClr val="bg1"/>
                          </a:solidFill>
                          <a:latin typeface="Times New Roman"/>
                          <a:ea typeface="Times New Roman"/>
                          <a:cs typeface="Times New Roman"/>
                        </a:rPr>
                        <a:t>Pass</a:t>
                      </a:r>
                      <a:endParaRPr lang="en-IN" sz="2000" dirty="0">
                        <a:solidFill>
                          <a:schemeClr val="bg1"/>
                        </a:solidFill>
                        <a:latin typeface="Calibri"/>
                        <a:ea typeface="Calibri"/>
                        <a:cs typeface="Times New Roman"/>
                      </a:endParaRPr>
                    </a:p>
                  </a:txBody>
                  <a:tcPr marL="68580" marR="68580" marT="0" marB="0">
                    <a:lnL>
                      <a:noFill/>
                    </a:lnL>
                    <a:lnR w="12700" cap="flat" cmpd="sng" algn="ctr">
                      <a:solidFill>
                        <a:srgbClr val="93C571"/>
                      </a:solidFill>
                      <a:prstDash val="solid"/>
                      <a:round/>
                      <a:headEnd type="none" w="med" len="med"/>
                      <a:tailEnd type="none" w="med" len="med"/>
                    </a:lnR>
                    <a:lnT w="12700" cap="flat" cmpd="sng" algn="ctr">
                      <a:solidFill>
                        <a:srgbClr val="93C571"/>
                      </a:solidFill>
                      <a:prstDash val="solid"/>
                      <a:round/>
                      <a:headEnd type="none" w="med" len="med"/>
                      <a:tailEnd type="none" w="med" len="med"/>
                    </a:lnT>
                    <a:lnB w="12700" cap="flat" cmpd="sng" algn="ctr">
                      <a:solidFill>
                        <a:srgbClr val="93C57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2" descr="C:\Users\lubna\OneDrive\Desktop\Report Images\fig.1.png"/>
          <p:cNvPicPr>
            <a:picLocks noChangeAspect="1" noChangeArrowheads="1"/>
          </p:cNvPicPr>
          <p:nvPr/>
        </p:nvPicPr>
        <p:blipFill>
          <a:blip r:embed="rId2"/>
          <a:srcRect/>
          <a:stretch>
            <a:fillRect/>
          </a:stretch>
        </p:blipFill>
        <p:spPr bwMode="auto">
          <a:xfrm>
            <a:off x="330424" y="373832"/>
            <a:ext cx="6624736" cy="4968552"/>
          </a:xfrm>
          <a:prstGeom prst="rect">
            <a:avLst/>
          </a:prstGeom>
          <a:noFill/>
        </p:spPr>
      </p:pic>
      <p:pic>
        <p:nvPicPr>
          <p:cNvPr id="46083" name="Picture 3" descr="C:\Users\lubna\OneDrive\Desktop\Report Images\fig.2.png"/>
          <p:cNvPicPr>
            <a:picLocks noChangeAspect="1" noChangeArrowheads="1"/>
          </p:cNvPicPr>
          <p:nvPr/>
        </p:nvPicPr>
        <p:blipFill>
          <a:blip r:embed="rId3"/>
          <a:srcRect/>
          <a:stretch>
            <a:fillRect/>
          </a:stretch>
        </p:blipFill>
        <p:spPr bwMode="auto">
          <a:xfrm>
            <a:off x="7171184" y="373832"/>
            <a:ext cx="7111950" cy="4968552"/>
          </a:xfrm>
          <a:prstGeom prst="rect">
            <a:avLst/>
          </a:prstGeom>
          <a:noFill/>
        </p:spPr>
      </p:pic>
      <p:pic>
        <p:nvPicPr>
          <p:cNvPr id="46084" name="Picture 4" descr="C:\Users\lubna\OneDrive\Desktop\Report Images\fig.3.png"/>
          <p:cNvPicPr>
            <a:picLocks noChangeAspect="1" noChangeArrowheads="1"/>
          </p:cNvPicPr>
          <p:nvPr/>
        </p:nvPicPr>
        <p:blipFill>
          <a:blip r:embed="rId4"/>
          <a:srcRect/>
          <a:stretch>
            <a:fillRect/>
          </a:stretch>
        </p:blipFill>
        <p:spPr bwMode="auto">
          <a:xfrm>
            <a:off x="258417" y="5630416"/>
            <a:ext cx="6696743" cy="4965700"/>
          </a:xfrm>
          <a:prstGeom prst="rect">
            <a:avLst/>
          </a:prstGeom>
          <a:noFill/>
        </p:spPr>
      </p:pic>
      <p:pic>
        <p:nvPicPr>
          <p:cNvPr id="46085" name="Picture 5" descr="C:\Users\lubna\OneDrive\Desktop\Report Images\fig.4.png"/>
          <p:cNvPicPr>
            <a:picLocks noChangeAspect="1" noChangeArrowheads="1"/>
          </p:cNvPicPr>
          <p:nvPr/>
        </p:nvPicPr>
        <p:blipFill>
          <a:blip r:embed="rId5"/>
          <a:srcRect/>
          <a:stretch>
            <a:fillRect/>
          </a:stretch>
        </p:blipFill>
        <p:spPr bwMode="auto">
          <a:xfrm>
            <a:off x="7171184" y="5630416"/>
            <a:ext cx="7128792" cy="496855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pic>
        <p:nvPicPr>
          <p:cNvPr id="240" name="Google Shape;240;p28" descr="preencoded.png"/>
          <p:cNvPicPr preferRelativeResize="0"/>
          <p:nvPr/>
        </p:nvPicPr>
        <p:blipFill rotWithShape="1">
          <a:blip r:embed="rId3">
            <a:alphaModFix/>
          </a:blip>
          <a:srcRect/>
          <a:stretch/>
        </p:blipFill>
        <p:spPr>
          <a:xfrm>
            <a:off x="0" y="0"/>
            <a:ext cx="5486400" cy="10972800"/>
          </a:xfrm>
          <a:prstGeom prst="rect">
            <a:avLst/>
          </a:prstGeom>
          <a:noFill/>
          <a:ln>
            <a:noFill/>
          </a:ln>
        </p:spPr>
      </p:pic>
      <p:sp>
        <p:nvSpPr>
          <p:cNvPr id="241" name="Google Shape;241;p28"/>
          <p:cNvSpPr/>
          <p:nvPr/>
        </p:nvSpPr>
        <p:spPr>
          <a:xfrm>
            <a:off x="6324124" y="1867972"/>
            <a:ext cx="7468500" cy="1407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dirty="0">
                <a:solidFill>
                  <a:srgbClr val="FFFFFF"/>
                </a:solidFill>
                <a:latin typeface="Unbounded"/>
                <a:ea typeface="Unbounded"/>
                <a:cs typeface="Unbounded"/>
                <a:sym typeface="Unbounded"/>
              </a:rPr>
              <a:t>Employee Access &amp; Restrictions</a:t>
            </a:r>
            <a:endParaRPr sz="4400" b="0" i="0" u="none" strike="noStrike" cap="none" dirty="0"/>
          </a:p>
        </p:txBody>
      </p:sp>
      <p:sp>
        <p:nvSpPr>
          <p:cNvPr id="242" name="Google Shape;242;p28"/>
          <p:cNvSpPr/>
          <p:nvPr/>
        </p:nvSpPr>
        <p:spPr>
          <a:xfrm>
            <a:off x="6324124" y="4217194"/>
            <a:ext cx="3871396" cy="70389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Unbounded"/>
              <a:buNone/>
            </a:pPr>
            <a:r>
              <a:rPr lang="en-US" sz="2400" b="0" i="0" u="none" strike="noStrike" cap="none">
                <a:solidFill>
                  <a:srgbClr val="FFFFFF"/>
                </a:solidFill>
                <a:latin typeface="Unbounded"/>
                <a:ea typeface="Unbounded"/>
                <a:cs typeface="Unbounded"/>
                <a:sym typeface="Unbounded"/>
              </a:rPr>
              <a:t>Employee Accessible Features</a:t>
            </a:r>
            <a:endParaRPr sz="2400" b="0" i="0" u="none" strike="noStrike" cap="none"/>
          </a:p>
        </p:txBody>
      </p:sp>
      <p:sp>
        <p:nvSpPr>
          <p:cNvPr id="243" name="Google Shape;243;p28"/>
          <p:cNvSpPr/>
          <p:nvPr/>
        </p:nvSpPr>
        <p:spPr>
          <a:xfrm>
            <a:off x="6324124" y="5503332"/>
            <a:ext cx="3442200" cy="957300"/>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View </a:t>
            </a:r>
            <a:r>
              <a:rPr lang="en-US" sz="2400" b="0" i="0" u="none" strike="noStrike" cap="none" dirty="0" smtClean="0">
                <a:solidFill>
                  <a:srgbClr val="CAD6DE"/>
                </a:solidFill>
                <a:latin typeface="Cabin"/>
                <a:ea typeface="Cabin"/>
                <a:cs typeface="Cabin"/>
                <a:sym typeface="Cabin"/>
              </a:rPr>
              <a:t> own </a:t>
            </a:r>
            <a:r>
              <a:rPr lang="en-US" sz="2400" b="0" i="0" u="none" strike="noStrike" cap="none" dirty="0">
                <a:solidFill>
                  <a:srgbClr val="CAD6DE"/>
                </a:solidFill>
                <a:latin typeface="Cabin"/>
                <a:ea typeface="Cabin"/>
                <a:cs typeface="Cabin"/>
                <a:sym typeface="Cabin"/>
              </a:rPr>
              <a:t>salary records and net salary</a:t>
            </a:r>
            <a:endParaRPr sz="2400" b="0" i="0" u="none" strike="noStrike" cap="none" dirty="0"/>
          </a:p>
        </p:txBody>
      </p:sp>
      <p:sp>
        <p:nvSpPr>
          <p:cNvPr id="244" name="Google Shape;244;p28"/>
          <p:cNvSpPr/>
          <p:nvPr/>
        </p:nvSpPr>
        <p:spPr>
          <a:xfrm>
            <a:off x="6307088" y="6854552"/>
            <a:ext cx="3727380" cy="957300"/>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Download salary receipts</a:t>
            </a:r>
            <a:endParaRPr sz="2400" b="0" i="0" u="none" strike="noStrike" cap="none" dirty="0"/>
          </a:p>
        </p:txBody>
      </p:sp>
      <p:sp>
        <p:nvSpPr>
          <p:cNvPr id="245" name="Google Shape;245;p28"/>
          <p:cNvSpPr/>
          <p:nvPr/>
        </p:nvSpPr>
        <p:spPr>
          <a:xfrm>
            <a:off x="6307088" y="7718648"/>
            <a:ext cx="3799326" cy="957300"/>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Use built-in calculator module</a:t>
            </a:r>
            <a:endParaRPr sz="2400" b="0" i="0" u="none" strike="noStrike" cap="none" dirty="0"/>
          </a:p>
        </p:txBody>
      </p:sp>
      <p:sp>
        <p:nvSpPr>
          <p:cNvPr id="246" name="Google Shape;246;p28"/>
          <p:cNvSpPr/>
          <p:nvPr/>
        </p:nvSpPr>
        <p:spPr>
          <a:xfrm>
            <a:off x="10843592" y="4190256"/>
            <a:ext cx="3442335" cy="70389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Unbounded"/>
              <a:buNone/>
            </a:pPr>
            <a:r>
              <a:rPr lang="en-US" sz="2400" b="0" i="0" u="none" strike="noStrike" cap="none" dirty="0">
                <a:solidFill>
                  <a:srgbClr val="FFFFFF"/>
                </a:solidFill>
                <a:latin typeface="Unbounded"/>
                <a:ea typeface="Unbounded"/>
                <a:cs typeface="Unbounded"/>
                <a:sym typeface="Unbounded"/>
              </a:rPr>
              <a:t>Employee Restrictions</a:t>
            </a:r>
            <a:endParaRPr sz="2400" b="0" i="0" u="none" strike="noStrike" cap="none" dirty="0"/>
          </a:p>
        </p:txBody>
      </p:sp>
      <p:sp>
        <p:nvSpPr>
          <p:cNvPr id="247" name="Google Shape;247;p28"/>
          <p:cNvSpPr/>
          <p:nvPr/>
        </p:nvSpPr>
        <p:spPr>
          <a:xfrm>
            <a:off x="10411544" y="5414392"/>
            <a:ext cx="3942101" cy="957300"/>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No access to manage employee or salary records</a:t>
            </a:r>
            <a:endParaRPr sz="2400" b="0" i="0" u="none" strike="noStrike" cap="none" dirty="0"/>
          </a:p>
        </p:txBody>
      </p:sp>
      <p:sp>
        <p:nvSpPr>
          <p:cNvPr id="248" name="Google Shape;248;p28"/>
          <p:cNvSpPr/>
          <p:nvPr/>
        </p:nvSpPr>
        <p:spPr>
          <a:xfrm>
            <a:off x="10411544" y="6782544"/>
            <a:ext cx="3442200" cy="957300"/>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Cannot view other employees' data</a:t>
            </a:r>
            <a:endParaRPr sz="2400" b="0" i="0" u="none" strike="noStrike" cap="none" dirty="0"/>
          </a:p>
        </p:txBody>
      </p:sp>
      <p:sp>
        <p:nvSpPr>
          <p:cNvPr id="249" name="Google Shape;249;p28"/>
          <p:cNvSpPr/>
          <p:nvPr/>
        </p:nvSpPr>
        <p:spPr>
          <a:xfrm>
            <a:off x="10411544" y="8078688"/>
            <a:ext cx="3442200" cy="957300"/>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Edit functions are disabled for Employees</a:t>
            </a:r>
            <a:endParaRPr sz="2400" b="0" i="0" u="none" strike="noStrike" cap="none"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C:\Users\lubna\OneDrive\Desktop\Report Images\emp .png"/>
          <p:cNvPicPr>
            <a:picLocks noChangeAspect="1" noChangeArrowheads="1"/>
          </p:cNvPicPr>
          <p:nvPr/>
        </p:nvPicPr>
        <p:blipFill>
          <a:blip r:embed="rId2"/>
          <a:srcRect/>
          <a:stretch>
            <a:fillRect/>
          </a:stretch>
        </p:blipFill>
        <p:spPr bwMode="auto">
          <a:xfrm>
            <a:off x="546448" y="805880"/>
            <a:ext cx="13681520" cy="9217024"/>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3" name="Google Shape;83;p18"/>
          <p:cNvSpPr/>
          <p:nvPr/>
        </p:nvSpPr>
        <p:spPr>
          <a:xfrm>
            <a:off x="618456" y="517848"/>
            <a:ext cx="13105456" cy="971550"/>
          </a:xfrm>
          <a:prstGeom prst="rect">
            <a:avLst/>
          </a:prstGeom>
          <a:noFill/>
          <a:ln>
            <a:noFill/>
          </a:ln>
        </p:spPr>
        <p:txBody>
          <a:bodyPr spcFirstLastPara="1" wrap="square" lIns="0" tIns="0" rIns="0" bIns="0" anchor="t" anchorCtr="0">
            <a:noAutofit/>
          </a:bodyPr>
          <a:lstStyle/>
          <a:p>
            <a:pPr marL="0" marR="0" lvl="0" indent="0" algn="ctr" rtl="0">
              <a:lnSpc>
                <a:spcPct val="125409"/>
              </a:lnSpc>
              <a:spcBef>
                <a:spcPts val="0"/>
              </a:spcBef>
              <a:spcAft>
                <a:spcPts val="0"/>
              </a:spcAft>
              <a:buClr>
                <a:srgbClr val="FFFFFF"/>
              </a:buClr>
              <a:buSzPts val="6100"/>
              <a:buFont typeface="Unbounded"/>
              <a:buNone/>
            </a:pPr>
            <a:r>
              <a:rPr lang="en-US" sz="7200" b="0" i="0" u="none" strike="noStrike" cap="none" dirty="0">
                <a:solidFill>
                  <a:srgbClr val="FFFFFF"/>
                </a:solidFill>
                <a:latin typeface="Unbounded"/>
                <a:ea typeface="Unbounded"/>
                <a:cs typeface="Unbounded"/>
                <a:sym typeface="Unbounded"/>
              </a:rPr>
              <a:t>Table of Contents</a:t>
            </a:r>
            <a:endParaRPr sz="7200" b="0" i="0" u="none" strike="noStrike" cap="none" dirty="0"/>
          </a:p>
        </p:txBody>
      </p:sp>
      <p:sp>
        <p:nvSpPr>
          <p:cNvPr id="84" name="Google Shape;84;p18"/>
          <p:cNvSpPr/>
          <p:nvPr/>
        </p:nvSpPr>
        <p:spPr>
          <a:xfrm>
            <a:off x="834480" y="2390056"/>
            <a:ext cx="12954952"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800" b="0" i="0" u="none" strike="noStrike" cap="none" dirty="0">
                <a:solidFill>
                  <a:srgbClr val="CAD6DE"/>
                </a:solidFill>
                <a:latin typeface="Cabin"/>
                <a:ea typeface="Cabin"/>
                <a:cs typeface="Cabin"/>
                <a:sym typeface="Cabin"/>
              </a:rPr>
              <a:t>Employee Payroll Management System Overview</a:t>
            </a:r>
            <a:endParaRPr sz="2800" b="0" i="0" u="none" strike="noStrike" cap="none" dirty="0"/>
          </a:p>
        </p:txBody>
      </p:sp>
      <p:sp>
        <p:nvSpPr>
          <p:cNvPr id="85" name="Google Shape;85;p18"/>
          <p:cNvSpPr/>
          <p:nvPr/>
        </p:nvSpPr>
        <p:spPr>
          <a:xfrm>
            <a:off x="834480" y="3182144"/>
            <a:ext cx="12954952"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800" b="0" i="0" u="none" strike="noStrike" cap="none" dirty="0">
                <a:solidFill>
                  <a:srgbClr val="CAD6DE"/>
                </a:solidFill>
                <a:latin typeface="Cabin"/>
                <a:ea typeface="Cabin"/>
                <a:cs typeface="Cabin"/>
                <a:sym typeface="Cabin"/>
              </a:rPr>
              <a:t>Technologies Used &amp; Custom Modules</a:t>
            </a:r>
            <a:endParaRPr sz="2800" b="0" i="0" u="none" strike="noStrike" cap="none" dirty="0"/>
          </a:p>
        </p:txBody>
      </p:sp>
      <p:sp>
        <p:nvSpPr>
          <p:cNvPr id="86" name="Google Shape;86;p18"/>
          <p:cNvSpPr/>
          <p:nvPr/>
        </p:nvSpPr>
        <p:spPr>
          <a:xfrm>
            <a:off x="834480" y="3902224"/>
            <a:ext cx="12954952"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800" b="0" i="0" u="none" strike="noStrike" cap="none" dirty="0">
                <a:solidFill>
                  <a:srgbClr val="CAD6DE"/>
                </a:solidFill>
                <a:latin typeface="Cabin"/>
                <a:ea typeface="Cabin"/>
                <a:cs typeface="Cabin"/>
                <a:sym typeface="Cabin"/>
              </a:rPr>
              <a:t>Login System &amp; Role-Based Access Control</a:t>
            </a:r>
            <a:endParaRPr sz="2800" b="0" i="0" u="none" strike="noStrike" cap="none" dirty="0"/>
          </a:p>
        </p:txBody>
      </p:sp>
      <p:sp>
        <p:nvSpPr>
          <p:cNvPr id="87" name="Google Shape;87;p18"/>
          <p:cNvSpPr/>
          <p:nvPr/>
        </p:nvSpPr>
        <p:spPr>
          <a:xfrm>
            <a:off x="834480" y="4622304"/>
            <a:ext cx="12954952"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800" b="0" i="0" u="none" strike="noStrike" cap="none" dirty="0">
                <a:solidFill>
                  <a:srgbClr val="CAD6DE"/>
                </a:solidFill>
                <a:latin typeface="Cabin"/>
                <a:ea typeface="Cabin"/>
                <a:cs typeface="Cabin"/>
                <a:sym typeface="Cabin"/>
              </a:rPr>
              <a:t>Employee Management Module (Admin Only)</a:t>
            </a:r>
            <a:endParaRPr sz="2800" b="0" i="0" u="none" strike="noStrike" cap="none" dirty="0"/>
          </a:p>
        </p:txBody>
      </p:sp>
      <p:sp>
        <p:nvSpPr>
          <p:cNvPr id="88" name="Google Shape;88;p18"/>
          <p:cNvSpPr/>
          <p:nvPr/>
        </p:nvSpPr>
        <p:spPr>
          <a:xfrm>
            <a:off x="834480" y="5270376"/>
            <a:ext cx="12954952"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800" b="0" i="0" u="none" strike="noStrike" cap="none" dirty="0" smtClean="0">
                <a:solidFill>
                  <a:srgbClr val="CAD6DE"/>
                </a:solidFill>
                <a:latin typeface="Cabin"/>
                <a:ea typeface="Cabin"/>
                <a:cs typeface="Cabin"/>
                <a:sym typeface="Cabin"/>
              </a:rPr>
              <a:t>ER Diagram</a:t>
            </a:r>
            <a:endParaRPr sz="2800" b="0" i="0" u="none" strike="noStrike" cap="none" dirty="0"/>
          </a:p>
        </p:txBody>
      </p:sp>
      <p:sp>
        <p:nvSpPr>
          <p:cNvPr id="89" name="Google Shape;89;p18"/>
          <p:cNvSpPr/>
          <p:nvPr/>
        </p:nvSpPr>
        <p:spPr>
          <a:xfrm>
            <a:off x="837724" y="5972175"/>
            <a:ext cx="12954952" cy="478631"/>
          </a:xfrm>
          <a:prstGeom prst="rect">
            <a:avLst/>
          </a:prstGeom>
          <a:noFill/>
          <a:ln>
            <a:noFill/>
          </a:ln>
        </p:spPr>
        <p:txBody>
          <a:bodyPr spcFirstLastPara="1" wrap="square" lIns="0" tIns="0" rIns="0" bIns="0" anchor="t" anchorCtr="0">
            <a:noAutofit/>
          </a:bodyPr>
          <a:lstStyle/>
          <a:p>
            <a:pPr marL="342900" lvl="0" indent="-342900">
              <a:lnSpc>
                <a:spcPct val="162162"/>
              </a:lnSpc>
              <a:buClr>
                <a:srgbClr val="CAD6DE"/>
              </a:buClr>
              <a:buSzPts val="1850"/>
              <a:buFont typeface="Cabin"/>
              <a:buChar char="•"/>
            </a:pPr>
            <a:r>
              <a:rPr lang="en-US" sz="2800" dirty="0" smtClean="0">
                <a:solidFill>
                  <a:srgbClr val="CAD6DE"/>
                </a:solidFill>
                <a:latin typeface="Cabin"/>
                <a:sym typeface="Cabin"/>
              </a:rPr>
              <a:t>Tables &amp; Fields</a:t>
            </a:r>
            <a:endParaRPr lang="en-US" sz="2800" dirty="0" smtClean="0"/>
          </a:p>
          <a:p>
            <a:pPr marL="342900" indent="-342900">
              <a:lnSpc>
                <a:spcPct val="162162"/>
              </a:lnSpc>
              <a:buClr>
                <a:srgbClr val="CAD6DE"/>
              </a:buClr>
              <a:buSzPts val="1850"/>
              <a:buFont typeface="Cabin"/>
              <a:buChar char="•"/>
            </a:pPr>
            <a:endParaRPr lang="en-US" sz="2800" dirty="0" smtClean="0"/>
          </a:p>
          <a:p>
            <a:pPr marL="342900" marR="0" lvl="0" indent="-342900" algn="l" rtl="0">
              <a:lnSpc>
                <a:spcPct val="162162"/>
              </a:lnSpc>
              <a:spcBef>
                <a:spcPts val="0"/>
              </a:spcBef>
              <a:spcAft>
                <a:spcPts val="0"/>
              </a:spcAft>
              <a:buClr>
                <a:srgbClr val="CAD6DE"/>
              </a:buClr>
              <a:buSzPts val="1850"/>
              <a:buFont typeface="Cabin"/>
              <a:buChar char="•"/>
            </a:pPr>
            <a:endParaRPr sz="2800" b="0" i="0" u="none" strike="noStrike" cap="none" dirty="0"/>
          </a:p>
        </p:txBody>
      </p:sp>
      <p:sp>
        <p:nvSpPr>
          <p:cNvPr id="90" name="Google Shape;90;p18"/>
          <p:cNvSpPr/>
          <p:nvPr/>
        </p:nvSpPr>
        <p:spPr>
          <a:xfrm>
            <a:off x="837724" y="6534507"/>
            <a:ext cx="12954952" cy="478631"/>
          </a:xfrm>
          <a:prstGeom prst="rect">
            <a:avLst/>
          </a:prstGeom>
          <a:noFill/>
          <a:ln>
            <a:noFill/>
          </a:ln>
        </p:spPr>
        <p:txBody>
          <a:bodyPr spcFirstLastPara="1" wrap="square" lIns="0" tIns="0" rIns="0" bIns="0" anchor="t" anchorCtr="0">
            <a:noAutofit/>
          </a:bodyPr>
          <a:lstStyle/>
          <a:p>
            <a:pPr marL="342900" lvl="0" indent="-342900">
              <a:lnSpc>
                <a:spcPct val="162162"/>
              </a:lnSpc>
              <a:buClr>
                <a:srgbClr val="CAD6DE"/>
              </a:buClr>
              <a:buSzPts val="1850"/>
              <a:buFont typeface="Cabin"/>
              <a:buChar char="•"/>
            </a:pPr>
            <a:r>
              <a:rPr lang="en-US" sz="2800" dirty="0" smtClean="0">
                <a:solidFill>
                  <a:srgbClr val="CAD6DE"/>
                </a:solidFill>
                <a:latin typeface="Cabin"/>
                <a:ea typeface="Cabin"/>
                <a:cs typeface="Cabin"/>
                <a:sym typeface="Cabin"/>
              </a:rPr>
              <a:t>Integrated Calculator &amp; Search Features</a:t>
            </a:r>
            <a:endParaRPr sz="2800" b="0" i="0" u="none" strike="noStrike" cap="none" dirty="0"/>
          </a:p>
        </p:txBody>
      </p:sp>
      <p:sp>
        <p:nvSpPr>
          <p:cNvPr id="91" name="Google Shape;91;p18"/>
          <p:cNvSpPr/>
          <p:nvPr/>
        </p:nvSpPr>
        <p:spPr>
          <a:xfrm>
            <a:off x="834480" y="7214592"/>
            <a:ext cx="12954952" cy="478631"/>
          </a:xfrm>
          <a:prstGeom prst="rect">
            <a:avLst/>
          </a:prstGeom>
          <a:noFill/>
          <a:ln>
            <a:noFill/>
          </a:ln>
        </p:spPr>
        <p:txBody>
          <a:bodyPr spcFirstLastPara="1" wrap="square" lIns="0" tIns="0" rIns="0" bIns="0" anchor="t" anchorCtr="0">
            <a:noAutofit/>
          </a:bodyPr>
          <a:lstStyle/>
          <a:p>
            <a:pPr marL="342900" lvl="0" indent="-342900">
              <a:lnSpc>
                <a:spcPct val="162162"/>
              </a:lnSpc>
              <a:buClr>
                <a:srgbClr val="CAD6DE"/>
              </a:buClr>
              <a:buSzPts val="1850"/>
              <a:buFont typeface="Cabin"/>
              <a:buChar char="•"/>
            </a:pPr>
            <a:r>
              <a:rPr lang="en-US" sz="2800" dirty="0" smtClean="0">
                <a:solidFill>
                  <a:srgbClr val="CAD6DE"/>
                </a:solidFill>
                <a:latin typeface="Cabin"/>
                <a:ea typeface="Cabin"/>
                <a:cs typeface="Cabin"/>
                <a:sym typeface="Cabin"/>
              </a:rPr>
              <a:t>Salary Generation &amp; Receipt</a:t>
            </a:r>
            <a:endParaRPr lang="en-US" sz="2800" dirty="0"/>
          </a:p>
        </p:txBody>
      </p:sp>
      <p:sp>
        <p:nvSpPr>
          <p:cNvPr id="92" name="Google Shape;92;p18"/>
          <p:cNvSpPr/>
          <p:nvPr/>
        </p:nvSpPr>
        <p:spPr>
          <a:xfrm>
            <a:off x="834480" y="7862664"/>
            <a:ext cx="12954952"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800" b="0" i="0" u="none" strike="noStrike" cap="none" dirty="0">
                <a:solidFill>
                  <a:srgbClr val="CAD6DE"/>
                </a:solidFill>
                <a:latin typeface="Cabin"/>
                <a:ea typeface="Cabin"/>
                <a:cs typeface="Cabin"/>
                <a:sym typeface="Cabin"/>
              </a:rPr>
              <a:t>SQL Lite Integration</a:t>
            </a:r>
            <a:endParaRPr sz="2800" b="0" i="0" u="none" strike="noStrike" cap="none" dirty="0"/>
          </a:p>
        </p:txBody>
      </p:sp>
      <p:sp>
        <p:nvSpPr>
          <p:cNvPr id="93" name="Google Shape;93;p18"/>
          <p:cNvSpPr/>
          <p:nvPr/>
        </p:nvSpPr>
        <p:spPr>
          <a:xfrm>
            <a:off x="834480" y="8510736"/>
            <a:ext cx="12954952"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800" b="0" i="0" u="none" strike="noStrike" cap="none" dirty="0">
                <a:solidFill>
                  <a:srgbClr val="CAD6DE"/>
                </a:solidFill>
                <a:latin typeface="Cabin"/>
                <a:ea typeface="Cabin"/>
                <a:cs typeface="Cabin"/>
                <a:sym typeface="Cabin"/>
              </a:rPr>
              <a:t>Employee Access &amp; Restrictions</a:t>
            </a:r>
            <a:endParaRPr sz="2800" b="0" i="0" u="none" strike="noStrike" cap="none" dirty="0"/>
          </a:p>
        </p:txBody>
      </p:sp>
      <p:sp>
        <p:nvSpPr>
          <p:cNvPr id="94" name="Google Shape;94;p18"/>
          <p:cNvSpPr/>
          <p:nvPr/>
        </p:nvSpPr>
        <p:spPr>
          <a:xfrm>
            <a:off x="834480" y="9158808"/>
            <a:ext cx="12954952"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800" b="0" i="0" u="none" strike="noStrike" cap="none" dirty="0" smtClean="0">
                <a:solidFill>
                  <a:srgbClr val="CAD6DE"/>
                </a:solidFill>
                <a:latin typeface="Cabin"/>
                <a:ea typeface="Cabin"/>
                <a:cs typeface="Cabin"/>
                <a:sym typeface="Cabin"/>
              </a:rPr>
              <a:t>Testing</a:t>
            </a:r>
            <a:endParaRPr sz="2800" b="0" i="0" u="none" strike="noStrike" cap="none" dirty="0"/>
          </a:p>
        </p:txBody>
      </p:sp>
      <p:sp>
        <p:nvSpPr>
          <p:cNvPr id="14" name="Google Shape;94;p18"/>
          <p:cNvSpPr/>
          <p:nvPr/>
        </p:nvSpPr>
        <p:spPr>
          <a:xfrm>
            <a:off x="834480" y="9806880"/>
            <a:ext cx="12954952"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800" dirty="0" smtClean="0">
                <a:solidFill>
                  <a:srgbClr val="CAD6DE"/>
                </a:solidFill>
                <a:latin typeface="Cabin"/>
                <a:sym typeface="Cabin"/>
              </a:rPr>
              <a:t>Conclusion And Future Scope</a:t>
            </a:r>
            <a:endParaRPr sz="2800" b="0" i="0" u="none" strike="noStrike" cap="none"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1;p28"/>
          <p:cNvSpPr/>
          <p:nvPr/>
        </p:nvSpPr>
        <p:spPr>
          <a:xfrm>
            <a:off x="4506888" y="517848"/>
            <a:ext cx="6336704" cy="1407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6600" dirty="0" smtClean="0">
                <a:solidFill>
                  <a:srgbClr val="FFFFFF"/>
                </a:solidFill>
                <a:latin typeface="Unbounded"/>
                <a:sym typeface="Unbounded"/>
              </a:rPr>
              <a:t>Conclusion</a:t>
            </a:r>
            <a:endParaRPr sz="6600" b="0" i="0" u="none" strike="noStrike" cap="none" dirty="0"/>
          </a:p>
        </p:txBody>
      </p:sp>
      <p:sp>
        <p:nvSpPr>
          <p:cNvPr id="3" name="TextBox 2"/>
          <p:cNvSpPr txBox="1"/>
          <p:nvPr/>
        </p:nvSpPr>
        <p:spPr>
          <a:xfrm>
            <a:off x="546448" y="1958008"/>
            <a:ext cx="13753528" cy="2677656"/>
          </a:xfrm>
          <a:prstGeom prst="rect">
            <a:avLst/>
          </a:prstGeom>
          <a:noFill/>
        </p:spPr>
        <p:txBody>
          <a:bodyPr wrap="square" rtlCol="0">
            <a:spAutoFit/>
          </a:bodyPr>
          <a:lstStyle/>
          <a:p>
            <a:r>
              <a:rPr lang="en-IN" sz="2800" dirty="0" smtClean="0">
                <a:solidFill>
                  <a:schemeClr val="bg1">
                    <a:lumMod val="85000"/>
                  </a:schemeClr>
                </a:solidFill>
              </a:rPr>
              <a:t>The </a:t>
            </a:r>
            <a:r>
              <a:rPr lang="en-IN" sz="2800" i="1" dirty="0" smtClean="0">
                <a:solidFill>
                  <a:schemeClr val="bg1">
                    <a:lumMod val="85000"/>
                  </a:schemeClr>
                </a:solidFill>
              </a:rPr>
              <a:t>Employee Payroll Management System</a:t>
            </a:r>
            <a:r>
              <a:rPr lang="en-IN" sz="2800" dirty="0" smtClean="0">
                <a:solidFill>
                  <a:schemeClr val="bg1">
                    <a:lumMod val="85000"/>
                  </a:schemeClr>
                </a:solidFill>
              </a:rPr>
              <a:t> successfully fulfils its core objective of automating the payroll process while maintaining high standards of accuracy, efficiency, and usability. The system brings together critical functionalities—such as employee record management, salary computation, salary slip generation, and even a built-in calculator—into a unified platform that is both robust and user-friendly.</a:t>
            </a:r>
          </a:p>
          <a:p>
            <a:endParaRPr lang="en-IN" sz="2800" dirty="0">
              <a:solidFill>
                <a:schemeClr val="bg1">
                  <a:lumMod val="85000"/>
                </a:schemeClr>
              </a:solidFill>
            </a:endParaRPr>
          </a:p>
        </p:txBody>
      </p:sp>
      <p:sp>
        <p:nvSpPr>
          <p:cNvPr id="4" name="Google Shape;241;p28"/>
          <p:cNvSpPr/>
          <p:nvPr/>
        </p:nvSpPr>
        <p:spPr>
          <a:xfrm>
            <a:off x="4002832" y="4406280"/>
            <a:ext cx="7200800" cy="1407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6600" dirty="0" smtClean="0">
                <a:solidFill>
                  <a:srgbClr val="FFFFFF"/>
                </a:solidFill>
                <a:latin typeface="Unbounded"/>
                <a:sym typeface="Unbounded"/>
              </a:rPr>
              <a:t>Future Scope</a:t>
            </a:r>
            <a:endParaRPr sz="6600" b="0" i="0" u="none" strike="noStrike" cap="none" dirty="0"/>
          </a:p>
        </p:txBody>
      </p:sp>
      <p:sp>
        <p:nvSpPr>
          <p:cNvPr id="5" name="TextBox 4"/>
          <p:cNvSpPr txBox="1"/>
          <p:nvPr/>
        </p:nvSpPr>
        <p:spPr>
          <a:xfrm>
            <a:off x="1194520" y="6140708"/>
            <a:ext cx="3672408" cy="4832092"/>
          </a:xfrm>
          <a:prstGeom prst="rect">
            <a:avLst/>
          </a:prstGeom>
          <a:noFill/>
        </p:spPr>
        <p:txBody>
          <a:bodyPr wrap="square" rtlCol="0">
            <a:spAutoFit/>
          </a:bodyPr>
          <a:lstStyle/>
          <a:p>
            <a:pPr lvl="0"/>
            <a:r>
              <a:rPr lang="en-IN" sz="2800" b="1" dirty="0" smtClean="0">
                <a:solidFill>
                  <a:schemeClr val="bg1">
                    <a:lumMod val="85000"/>
                  </a:schemeClr>
                </a:solidFill>
              </a:rPr>
              <a:t>Role-Based Access Control (RBAC):</a:t>
            </a:r>
            <a:r>
              <a:rPr lang="en-IN" sz="2800" dirty="0" smtClean="0">
                <a:solidFill>
                  <a:schemeClr val="bg1">
                    <a:lumMod val="85000"/>
                  </a:schemeClr>
                </a:solidFill>
              </a:rPr>
              <a:t> Introduce more granular roles such as HR Manager, Finance Officer, and Employee, each with customized permissions and access levels.</a:t>
            </a:r>
          </a:p>
          <a:p>
            <a:endParaRPr lang="en-IN" sz="2800" dirty="0">
              <a:solidFill>
                <a:schemeClr val="bg1">
                  <a:lumMod val="85000"/>
                </a:schemeClr>
              </a:solidFill>
            </a:endParaRPr>
          </a:p>
        </p:txBody>
      </p:sp>
      <p:sp>
        <p:nvSpPr>
          <p:cNvPr id="6" name="TextBox 5"/>
          <p:cNvSpPr txBox="1"/>
          <p:nvPr/>
        </p:nvSpPr>
        <p:spPr>
          <a:xfrm>
            <a:off x="5875040" y="6068700"/>
            <a:ext cx="3600400" cy="4904100"/>
          </a:xfrm>
          <a:prstGeom prst="rect">
            <a:avLst/>
          </a:prstGeom>
          <a:noFill/>
        </p:spPr>
        <p:txBody>
          <a:bodyPr wrap="square" rtlCol="0">
            <a:spAutoFit/>
          </a:bodyPr>
          <a:lstStyle/>
          <a:p>
            <a:pPr lvl="0"/>
            <a:r>
              <a:rPr lang="en-IN" sz="2800" b="1" dirty="0" smtClean="0">
                <a:solidFill>
                  <a:schemeClr val="bg1">
                    <a:lumMod val="85000"/>
                  </a:schemeClr>
                </a:solidFill>
              </a:rPr>
              <a:t>Employee Attendance Integration: </a:t>
            </a:r>
            <a:r>
              <a:rPr lang="en-IN" sz="2800" dirty="0" smtClean="0">
                <a:solidFill>
                  <a:schemeClr val="bg1">
                    <a:lumMod val="85000"/>
                  </a:schemeClr>
                </a:solidFill>
              </a:rPr>
              <a:t>Link the system to attendance tracking modules or biometric systems so that salaries are calculated based on actual days worked, overtime, or leaves.</a:t>
            </a:r>
          </a:p>
          <a:p>
            <a:endParaRPr lang="en-IN" sz="2800" dirty="0">
              <a:solidFill>
                <a:schemeClr val="bg1">
                  <a:lumMod val="85000"/>
                </a:schemeClr>
              </a:solidFill>
            </a:endParaRPr>
          </a:p>
        </p:txBody>
      </p:sp>
      <p:sp>
        <p:nvSpPr>
          <p:cNvPr id="7" name="TextBox 6"/>
          <p:cNvSpPr txBox="1"/>
          <p:nvPr/>
        </p:nvSpPr>
        <p:spPr>
          <a:xfrm>
            <a:off x="10267528" y="6062464"/>
            <a:ext cx="3600400" cy="4832092"/>
          </a:xfrm>
          <a:prstGeom prst="rect">
            <a:avLst/>
          </a:prstGeom>
          <a:noFill/>
        </p:spPr>
        <p:txBody>
          <a:bodyPr wrap="square" rtlCol="0">
            <a:spAutoFit/>
          </a:bodyPr>
          <a:lstStyle/>
          <a:p>
            <a:pPr lvl="0"/>
            <a:r>
              <a:rPr lang="en-IN" sz="2800" b="1" dirty="0" smtClean="0">
                <a:solidFill>
                  <a:schemeClr val="bg1">
                    <a:lumMod val="85000"/>
                  </a:schemeClr>
                </a:solidFill>
              </a:rPr>
              <a:t>Database Migration:</a:t>
            </a:r>
            <a:r>
              <a:rPr lang="en-IN" sz="2800" dirty="0" smtClean="0">
                <a:solidFill>
                  <a:schemeClr val="bg1">
                    <a:lumMod val="85000"/>
                  </a:schemeClr>
                </a:solidFill>
              </a:rPr>
              <a:t> Move from </a:t>
            </a:r>
            <a:r>
              <a:rPr lang="en-IN" sz="2800" dirty="0" err="1" smtClean="0">
                <a:solidFill>
                  <a:schemeClr val="bg1">
                    <a:lumMod val="85000"/>
                  </a:schemeClr>
                </a:solidFill>
              </a:rPr>
              <a:t>SQLite</a:t>
            </a:r>
            <a:r>
              <a:rPr lang="en-IN" sz="2800" dirty="0" smtClean="0">
                <a:solidFill>
                  <a:schemeClr val="bg1">
                    <a:lumMod val="85000"/>
                  </a:schemeClr>
                </a:solidFill>
              </a:rPr>
              <a:t> to </a:t>
            </a:r>
            <a:r>
              <a:rPr lang="en-IN" sz="2800" dirty="0" err="1" smtClean="0">
                <a:solidFill>
                  <a:schemeClr val="bg1">
                    <a:lumMod val="85000"/>
                  </a:schemeClr>
                </a:solidFill>
              </a:rPr>
              <a:t>MySQL</a:t>
            </a:r>
            <a:r>
              <a:rPr lang="en-IN" sz="2800" dirty="0" smtClean="0">
                <a:solidFill>
                  <a:schemeClr val="bg1">
                    <a:lumMod val="85000"/>
                  </a:schemeClr>
                </a:solidFill>
              </a:rPr>
              <a:t>, </a:t>
            </a:r>
            <a:r>
              <a:rPr lang="en-IN" sz="2800" dirty="0" err="1" smtClean="0">
                <a:solidFill>
                  <a:schemeClr val="bg1">
                    <a:lumMod val="85000"/>
                  </a:schemeClr>
                </a:solidFill>
              </a:rPr>
              <a:t>PostgreSQL</a:t>
            </a:r>
            <a:r>
              <a:rPr lang="en-IN" sz="2800" dirty="0" smtClean="0">
                <a:solidFill>
                  <a:schemeClr val="bg1">
                    <a:lumMod val="85000"/>
                  </a:schemeClr>
                </a:solidFill>
              </a:rPr>
              <a:t>, or a cloud-based solution like Firebase or AWS RDS to support concurrent users and high-volume data storage.</a:t>
            </a:r>
          </a:p>
          <a:p>
            <a:endParaRPr lang="en-IN" sz="2800"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30"/>
          <p:cNvSpPr/>
          <p:nvPr/>
        </p:nvSpPr>
        <p:spPr>
          <a:xfrm>
            <a:off x="834480" y="3758208"/>
            <a:ext cx="12954952" cy="2112169"/>
          </a:xfrm>
          <a:prstGeom prst="rect">
            <a:avLst/>
          </a:prstGeom>
          <a:noFill/>
          <a:ln>
            <a:noFill/>
          </a:ln>
        </p:spPr>
        <p:txBody>
          <a:bodyPr spcFirstLastPara="1" wrap="square" lIns="0" tIns="0" rIns="0" bIns="0" anchor="t" anchorCtr="0">
            <a:noAutofit/>
          </a:bodyPr>
          <a:lstStyle/>
          <a:p>
            <a:pPr marL="0" marR="0" lvl="0" indent="0" algn="ctr" rtl="0">
              <a:lnSpc>
                <a:spcPct val="124812"/>
              </a:lnSpc>
              <a:spcBef>
                <a:spcPts val="0"/>
              </a:spcBef>
              <a:spcAft>
                <a:spcPts val="0"/>
              </a:spcAft>
              <a:buClr>
                <a:srgbClr val="FFFFFF"/>
              </a:buClr>
              <a:buSzPts val="13300"/>
              <a:buFont typeface="Unbounded"/>
              <a:buNone/>
            </a:pPr>
            <a:r>
              <a:rPr lang="en-US" sz="13300" b="0" i="0" u="none" strike="noStrike" cap="none" dirty="0">
                <a:solidFill>
                  <a:srgbClr val="FFFFFF"/>
                </a:solidFill>
                <a:latin typeface="Unbounded"/>
                <a:ea typeface="Unbounded"/>
                <a:cs typeface="Unbounded"/>
                <a:sym typeface="Unbounded"/>
              </a:rPr>
              <a:t>THANK YOU</a:t>
            </a:r>
            <a:endParaRPr sz="13300" b="0" i="0" u="none" strike="noStrike" cap="none"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19" descr="preencoded.png"/>
          <p:cNvPicPr preferRelativeResize="0"/>
          <p:nvPr/>
        </p:nvPicPr>
        <p:blipFill rotWithShape="1">
          <a:blip r:embed="rId3">
            <a:alphaModFix/>
          </a:blip>
          <a:srcRect/>
          <a:stretch/>
        </p:blipFill>
        <p:spPr>
          <a:xfrm>
            <a:off x="0" y="0"/>
            <a:ext cx="5486400" cy="10972800"/>
          </a:xfrm>
          <a:prstGeom prst="rect">
            <a:avLst/>
          </a:prstGeom>
          <a:noFill/>
          <a:ln>
            <a:noFill/>
          </a:ln>
        </p:spPr>
      </p:pic>
      <p:sp>
        <p:nvSpPr>
          <p:cNvPr id="101" name="Google Shape;101;p19"/>
          <p:cNvSpPr/>
          <p:nvPr/>
        </p:nvSpPr>
        <p:spPr>
          <a:xfrm>
            <a:off x="6307088" y="1597968"/>
            <a:ext cx="7468553" cy="211205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dirty="0">
                <a:solidFill>
                  <a:srgbClr val="FFFFFF"/>
                </a:solidFill>
                <a:latin typeface="Unbounded"/>
                <a:ea typeface="Unbounded"/>
                <a:cs typeface="Unbounded"/>
                <a:sym typeface="Unbounded"/>
              </a:rPr>
              <a:t>Employee Payroll Management System Overview</a:t>
            </a:r>
            <a:endParaRPr sz="4400" b="0" i="0" u="none" strike="noStrike" cap="none" dirty="0"/>
          </a:p>
        </p:txBody>
      </p:sp>
      <p:sp>
        <p:nvSpPr>
          <p:cNvPr id="102" name="Google Shape;102;p19"/>
          <p:cNvSpPr/>
          <p:nvPr/>
        </p:nvSpPr>
        <p:spPr>
          <a:xfrm>
            <a:off x="6324124" y="4254698"/>
            <a:ext cx="7468553" cy="246364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The Employee Payroll Management System is a desktop-based solution designed to efficiently manage employee information alongside salary records. It supports role-based access, ensuring that Admins have full control while Employees have limited, secure access to their salary details.</a:t>
            </a:r>
            <a:endParaRPr sz="2200" b="0" i="0" u="none" strike="noStrike" cap="none"/>
          </a:p>
        </p:txBody>
      </p:sp>
      <p:sp>
        <p:nvSpPr>
          <p:cNvPr id="103" name="Google Shape;103;p19"/>
          <p:cNvSpPr/>
          <p:nvPr/>
        </p:nvSpPr>
        <p:spPr>
          <a:xfrm>
            <a:off x="6324149" y="7505938"/>
            <a:ext cx="7468500" cy="21117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dirty="0">
                <a:solidFill>
                  <a:srgbClr val="CAD6DE"/>
                </a:solidFill>
                <a:latin typeface="Unbounded"/>
                <a:ea typeface="Unbounded"/>
                <a:cs typeface="Unbounded"/>
                <a:sym typeface="Unbounded"/>
              </a:rPr>
              <a:t>The system utilizes Python's Tkinter for an intuitive tabbed user interface, and SQLite </a:t>
            </a:r>
            <a:r>
              <a:rPr lang="en-US" sz="2200" b="0" i="0" u="none" strike="noStrike" cap="none" dirty="0" smtClean="0">
                <a:solidFill>
                  <a:srgbClr val="CAD6DE"/>
                </a:solidFill>
                <a:latin typeface="Unbounded"/>
                <a:ea typeface="Unbounded"/>
                <a:cs typeface="Unbounded"/>
                <a:sym typeface="Unbounded"/>
              </a:rPr>
              <a:t>serves  </a:t>
            </a:r>
            <a:r>
              <a:rPr lang="en-US" sz="2200" b="0" i="0" u="none" strike="noStrike" cap="none" dirty="0">
                <a:solidFill>
                  <a:srgbClr val="CAD6DE"/>
                </a:solidFill>
                <a:latin typeface="Unbounded"/>
                <a:ea typeface="Unbounded"/>
                <a:cs typeface="Unbounded"/>
                <a:sym typeface="Unbounded"/>
              </a:rPr>
              <a:t>as a robust backend database to store data securely. This combination offers a balance of simplicity, reliability, and security for payroll management.</a:t>
            </a:r>
            <a:endParaRPr sz="2200" b="0" i="0" u="none" strike="noStrike" cap="none"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pic>
        <p:nvPicPr>
          <p:cNvPr id="109" name="Google Shape;109;p20" descr="preencoded.png"/>
          <p:cNvPicPr preferRelativeResize="0"/>
          <p:nvPr/>
        </p:nvPicPr>
        <p:blipFill rotWithShape="1">
          <a:blip r:embed="rId3">
            <a:alphaModFix/>
          </a:blip>
          <a:srcRect/>
          <a:stretch/>
        </p:blipFill>
        <p:spPr>
          <a:xfrm>
            <a:off x="9144000" y="0"/>
            <a:ext cx="5486400" cy="10972800"/>
          </a:xfrm>
          <a:prstGeom prst="rect">
            <a:avLst/>
          </a:prstGeom>
          <a:noFill/>
          <a:ln>
            <a:noFill/>
          </a:ln>
        </p:spPr>
      </p:pic>
      <p:sp>
        <p:nvSpPr>
          <p:cNvPr id="110" name="Google Shape;110;p20"/>
          <p:cNvSpPr/>
          <p:nvPr/>
        </p:nvSpPr>
        <p:spPr>
          <a:xfrm>
            <a:off x="837724" y="1062276"/>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a:solidFill>
                  <a:srgbClr val="FFFFFF"/>
                </a:solidFill>
                <a:latin typeface="Unbounded"/>
                <a:ea typeface="Unbounded"/>
                <a:cs typeface="Unbounded"/>
                <a:sym typeface="Unbounded"/>
              </a:rPr>
              <a:t>Technologies Used &amp; Custom Modules</a:t>
            </a:r>
            <a:endParaRPr sz="4400" b="0" i="0" u="none" strike="noStrike" cap="none"/>
          </a:p>
        </p:txBody>
      </p:sp>
      <p:sp>
        <p:nvSpPr>
          <p:cNvPr id="111" name="Google Shape;111;p20"/>
          <p:cNvSpPr/>
          <p:nvPr/>
        </p:nvSpPr>
        <p:spPr>
          <a:xfrm>
            <a:off x="837724" y="2829282"/>
            <a:ext cx="7468553" cy="3737238"/>
          </a:xfrm>
          <a:prstGeom prst="roundRect">
            <a:avLst>
              <a:gd name="adj" fmla="val 1144"/>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0"/>
          <p:cNvSpPr/>
          <p:nvPr/>
        </p:nvSpPr>
        <p:spPr>
          <a:xfrm>
            <a:off x="1077038" y="3038128"/>
            <a:ext cx="4365954" cy="43204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400" b="0" i="0" u="none" strike="noStrike" cap="none" dirty="0" smtClean="0">
                <a:solidFill>
                  <a:srgbClr val="CAD6DE"/>
                </a:solidFill>
                <a:latin typeface="Unbounded"/>
                <a:ea typeface="Unbounded"/>
                <a:cs typeface="Unbounded"/>
                <a:sym typeface="Unbounded"/>
              </a:rPr>
              <a:t>Core Technologies</a:t>
            </a:r>
            <a:endParaRPr sz="2400" b="0" i="0" u="none" strike="noStrike" cap="none" dirty="0"/>
          </a:p>
        </p:txBody>
      </p:sp>
      <p:sp>
        <p:nvSpPr>
          <p:cNvPr id="113" name="Google Shape;113;p20"/>
          <p:cNvSpPr/>
          <p:nvPr/>
        </p:nvSpPr>
        <p:spPr>
          <a:xfrm>
            <a:off x="1077039" y="3564136"/>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Python 3.x for development</a:t>
            </a:r>
            <a:endParaRPr sz="2400" b="0" i="0" u="none" strike="noStrike" cap="none" dirty="0"/>
          </a:p>
        </p:txBody>
      </p:sp>
      <p:sp>
        <p:nvSpPr>
          <p:cNvPr id="114" name="Google Shape;114;p20"/>
          <p:cNvSpPr/>
          <p:nvPr/>
        </p:nvSpPr>
        <p:spPr>
          <a:xfrm>
            <a:off x="1077039" y="4126468"/>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Tkinter for graphical user interface</a:t>
            </a:r>
            <a:endParaRPr sz="2400" b="0" i="0" u="none" strike="noStrike" cap="none" dirty="0"/>
          </a:p>
        </p:txBody>
      </p:sp>
      <p:sp>
        <p:nvSpPr>
          <p:cNvPr id="115" name="Google Shape;115;p20"/>
          <p:cNvSpPr/>
          <p:nvPr/>
        </p:nvSpPr>
        <p:spPr>
          <a:xfrm>
            <a:off x="1077039" y="4688800"/>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err="1" smtClean="0">
                <a:solidFill>
                  <a:srgbClr val="CAD6DE"/>
                </a:solidFill>
                <a:latin typeface="Cabin"/>
                <a:ea typeface="Cabin"/>
                <a:cs typeface="Cabin"/>
                <a:sym typeface="Cabin"/>
              </a:rPr>
              <a:t>SQLite</a:t>
            </a:r>
            <a:r>
              <a:rPr lang="en-US" sz="2400" b="0" i="0" u="none" strike="noStrike" cap="none" dirty="0" smtClean="0">
                <a:solidFill>
                  <a:srgbClr val="CAD6DE"/>
                </a:solidFill>
                <a:latin typeface="Cabin"/>
                <a:ea typeface="Cabin"/>
                <a:cs typeface="Cabin"/>
                <a:sym typeface="Cabin"/>
              </a:rPr>
              <a:t>  for </a:t>
            </a:r>
            <a:r>
              <a:rPr lang="en-US" sz="2400" b="0" i="0" u="none" strike="noStrike" cap="none" dirty="0">
                <a:solidFill>
                  <a:srgbClr val="CAD6DE"/>
                </a:solidFill>
                <a:latin typeface="Cabin"/>
                <a:ea typeface="Cabin"/>
                <a:cs typeface="Cabin"/>
                <a:sym typeface="Cabin"/>
              </a:rPr>
              <a:t>database management</a:t>
            </a:r>
            <a:endParaRPr sz="2400" b="0" i="0" u="none" strike="noStrike" cap="none" dirty="0"/>
          </a:p>
        </p:txBody>
      </p:sp>
      <p:sp>
        <p:nvSpPr>
          <p:cNvPr id="116" name="Google Shape;116;p20"/>
          <p:cNvSpPr/>
          <p:nvPr/>
        </p:nvSpPr>
        <p:spPr>
          <a:xfrm>
            <a:off x="1077039" y="5251133"/>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err="1" smtClean="0">
                <a:solidFill>
                  <a:srgbClr val="CAD6DE"/>
                </a:solidFill>
                <a:latin typeface="Cabin"/>
                <a:ea typeface="Cabin"/>
                <a:cs typeface="Cabin"/>
                <a:sym typeface="Cabin"/>
              </a:rPr>
              <a:t>hashlib</a:t>
            </a:r>
            <a:r>
              <a:rPr lang="en-US" sz="2400" b="0" i="0" u="none" strike="noStrike" cap="none" dirty="0" smtClean="0">
                <a:solidFill>
                  <a:srgbClr val="CAD6DE"/>
                </a:solidFill>
                <a:latin typeface="Cabin"/>
                <a:ea typeface="Cabin"/>
                <a:cs typeface="Cabin"/>
                <a:sym typeface="Cabin"/>
              </a:rPr>
              <a:t> for password hashing </a:t>
            </a:r>
            <a:endParaRPr sz="2400" b="0" i="0" u="none" strike="noStrike" cap="none" dirty="0"/>
          </a:p>
        </p:txBody>
      </p:sp>
      <p:sp>
        <p:nvSpPr>
          <p:cNvPr id="117" name="Google Shape;117;p20"/>
          <p:cNvSpPr/>
          <p:nvPr/>
        </p:nvSpPr>
        <p:spPr>
          <a:xfrm>
            <a:off x="834480" y="6854552"/>
            <a:ext cx="7468553" cy="3702129"/>
          </a:xfrm>
          <a:prstGeom prst="roundRect">
            <a:avLst>
              <a:gd name="adj" fmla="val 970"/>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1073794" y="7093868"/>
            <a:ext cx="4149929" cy="262825"/>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400" b="0" i="0" u="none" strike="noStrike" cap="none" dirty="0">
                <a:solidFill>
                  <a:srgbClr val="CAD6DE"/>
                </a:solidFill>
                <a:latin typeface="Unbounded"/>
                <a:ea typeface="Unbounded"/>
                <a:cs typeface="Unbounded"/>
                <a:sym typeface="Unbounded"/>
              </a:rPr>
              <a:t>Custom Modules</a:t>
            </a:r>
            <a:endParaRPr sz="2400" b="0" i="0" u="none" strike="noStrike" cap="none" dirty="0"/>
          </a:p>
        </p:txBody>
      </p:sp>
      <p:sp>
        <p:nvSpPr>
          <p:cNvPr id="119" name="Google Shape;119;p20"/>
          <p:cNvSpPr/>
          <p:nvPr/>
        </p:nvSpPr>
        <p:spPr>
          <a:xfrm>
            <a:off x="1073795" y="7589406"/>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login — handles authentication and access control</a:t>
            </a:r>
            <a:endParaRPr sz="2400" b="0" i="0" u="none" strike="noStrike" cap="none" dirty="0"/>
          </a:p>
        </p:txBody>
      </p:sp>
      <p:sp>
        <p:nvSpPr>
          <p:cNvPr id="120" name="Google Shape;120;p20"/>
          <p:cNvSpPr/>
          <p:nvPr/>
        </p:nvSpPr>
        <p:spPr>
          <a:xfrm>
            <a:off x="1073795" y="8151738"/>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receipt — generates salary receipts</a:t>
            </a:r>
            <a:endParaRPr sz="2400" b="0" i="0" u="none" strike="noStrike" cap="none" dirty="0"/>
          </a:p>
        </p:txBody>
      </p:sp>
      <p:sp>
        <p:nvSpPr>
          <p:cNvPr id="121" name="Google Shape;121;p20"/>
          <p:cNvSpPr/>
          <p:nvPr/>
        </p:nvSpPr>
        <p:spPr>
          <a:xfrm>
            <a:off x="1073795" y="8714070"/>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calculator — integrated arithmetic tool</a:t>
            </a:r>
            <a:endParaRPr sz="2400" b="0" i="0" u="none" strike="noStrike" cap="none" dirty="0"/>
          </a:p>
        </p:txBody>
      </p:sp>
      <p:sp>
        <p:nvSpPr>
          <p:cNvPr id="122" name="Google Shape;122;p20"/>
          <p:cNvSpPr/>
          <p:nvPr/>
        </p:nvSpPr>
        <p:spPr>
          <a:xfrm>
            <a:off x="1073795" y="9276402"/>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database — manages data interactions</a:t>
            </a:r>
            <a:endParaRPr sz="2400" b="0" i="0" u="none" strike="noStrike" cap="none" dirty="0"/>
          </a:p>
        </p:txBody>
      </p:sp>
      <p:sp>
        <p:nvSpPr>
          <p:cNvPr id="123" name="Google Shape;123;p20"/>
          <p:cNvSpPr/>
          <p:nvPr/>
        </p:nvSpPr>
        <p:spPr>
          <a:xfrm>
            <a:off x="1073795" y="9838735"/>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styles — controls UI aesthetics</a:t>
            </a:r>
            <a:endParaRPr sz="2400" b="0" i="0" u="none" strike="noStrike" cap="none" dirty="0"/>
          </a:p>
        </p:txBody>
      </p:sp>
      <p:sp>
        <p:nvSpPr>
          <p:cNvPr id="24" name="Google Shape;116;p20"/>
          <p:cNvSpPr/>
          <p:nvPr/>
        </p:nvSpPr>
        <p:spPr>
          <a:xfrm>
            <a:off x="1122512" y="5846440"/>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dirty="0" err="1" smtClean="0">
                <a:solidFill>
                  <a:srgbClr val="CAD6DE"/>
                </a:solidFill>
                <a:latin typeface="Cabin"/>
                <a:ea typeface="Cabin"/>
                <a:cs typeface="Cabin"/>
                <a:sym typeface="Cabin"/>
              </a:rPr>
              <a:t>ReportLab</a:t>
            </a:r>
            <a:r>
              <a:rPr lang="en-US" sz="2400" dirty="0" smtClean="0">
                <a:solidFill>
                  <a:srgbClr val="CAD6DE"/>
                </a:solidFill>
                <a:latin typeface="Cabin"/>
                <a:ea typeface="Cabin"/>
                <a:cs typeface="Cabin"/>
                <a:sym typeface="Cabin"/>
              </a:rPr>
              <a:t> for creating PDF</a:t>
            </a:r>
            <a:r>
              <a:rPr lang="en-US" sz="2400" b="0" i="0" u="none" strike="noStrike" cap="none" dirty="0" smtClean="0">
                <a:solidFill>
                  <a:srgbClr val="CAD6DE"/>
                </a:solidFill>
                <a:latin typeface="Cabin"/>
                <a:ea typeface="Cabin"/>
                <a:cs typeface="Cabin"/>
                <a:sym typeface="Cabin"/>
              </a:rPr>
              <a:t> </a:t>
            </a:r>
            <a:endParaRPr sz="2400" b="0" i="0" u="none" strike="noStrike" cap="none"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8"/>
        <p:cNvGrpSpPr/>
        <p:nvPr/>
      </p:nvGrpSpPr>
      <p:grpSpPr>
        <a:xfrm>
          <a:off x="0" y="0"/>
          <a:ext cx="0" cy="0"/>
          <a:chOff x="0" y="0"/>
          <a:chExt cx="0" cy="0"/>
        </a:xfrm>
      </p:grpSpPr>
      <p:pic>
        <p:nvPicPr>
          <p:cNvPr id="129" name="Google Shape;129;p21" descr="preencoded.png"/>
          <p:cNvPicPr preferRelativeResize="0"/>
          <p:nvPr/>
        </p:nvPicPr>
        <p:blipFill rotWithShape="1">
          <a:blip r:embed="rId3">
            <a:alphaModFix/>
          </a:blip>
          <a:srcRect/>
          <a:stretch/>
        </p:blipFill>
        <p:spPr>
          <a:xfrm>
            <a:off x="0" y="0"/>
            <a:ext cx="5486400" cy="10972800"/>
          </a:xfrm>
          <a:prstGeom prst="rect">
            <a:avLst/>
          </a:prstGeom>
          <a:noFill/>
          <a:ln>
            <a:noFill/>
          </a:ln>
        </p:spPr>
      </p:pic>
      <p:sp>
        <p:nvSpPr>
          <p:cNvPr id="130" name="Google Shape;130;p21"/>
          <p:cNvSpPr/>
          <p:nvPr/>
        </p:nvSpPr>
        <p:spPr>
          <a:xfrm>
            <a:off x="6324124" y="1163122"/>
            <a:ext cx="7468500" cy="1407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a:solidFill>
                  <a:srgbClr val="FFFFFF"/>
                </a:solidFill>
                <a:latin typeface="Unbounded"/>
                <a:ea typeface="Unbounded"/>
                <a:cs typeface="Unbounded"/>
                <a:sym typeface="Unbounded"/>
              </a:rPr>
              <a:t>Login System &amp; Role-Based Access Control</a:t>
            </a:r>
            <a:endParaRPr sz="4400" b="0" i="0" u="none" strike="noStrike" cap="none"/>
          </a:p>
        </p:txBody>
      </p:sp>
      <p:sp>
        <p:nvSpPr>
          <p:cNvPr id="131" name="Google Shape;131;p21"/>
          <p:cNvSpPr/>
          <p:nvPr/>
        </p:nvSpPr>
        <p:spPr>
          <a:xfrm>
            <a:off x="6324124" y="4170878"/>
            <a:ext cx="538520" cy="538520"/>
          </a:xfrm>
          <a:prstGeom prst="roundRect">
            <a:avLst>
              <a:gd name="adj" fmla="val 6668"/>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1" descr="preencoded.png"/>
          <p:cNvPicPr preferRelativeResize="0"/>
          <p:nvPr/>
        </p:nvPicPr>
        <p:blipFill rotWithShape="1">
          <a:blip r:embed="rId4">
            <a:alphaModFix/>
          </a:blip>
          <a:srcRect/>
          <a:stretch/>
        </p:blipFill>
        <p:spPr>
          <a:xfrm>
            <a:off x="6424374" y="4228862"/>
            <a:ext cx="337899" cy="422434"/>
          </a:xfrm>
          <a:prstGeom prst="rect">
            <a:avLst/>
          </a:prstGeom>
          <a:noFill/>
          <a:ln>
            <a:noFill/>
          </a:ln>
        </p:spPr>
      </p:pic>
      <p:sp>
        <p:nvSpPr>
          <p:cNvPr id="133" name="Google Shape;133;p21"/>
          <p:cNvSpPr/>
          <p:nvPr/>
        </p:nvSpPr>
        <p:spPr>
          <a:xfrm>
            <a:off x="7101959" y="4170879"/>
            <a:ext cx="4749745" cy="30741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800" b="0" i="0" u="none" strike="noStrike" cap="none" dirty="0">
                <a:solidFill>
                  <a:srgbClr val="CAD6DE"/>
                </a:solidFill>
                <a:latin typeface="Unbounded"/>
                <a:ea typeface="Unbounded"/>
                <a:cs typeface="Unbounded"/>
                <a:sym typeface="Unbounded"/>
              </a:rPr>
              <a:t>Login System</a:t>
            </a:r>
            <a:endParaRPr sz="2800" b="0" i="0" u="none" strike="noStrike" cap="none" dirty="0"/>
          </a:p>
        </p:txBody>
      </p:sp>
      <p:sp>
        <p:nvSpPr>
          <p:cNvPr id="134" name="Google Shape;134;p21"/>
          <p:cNvSpPr/>
          <p:nvPr/>
        </p:nvSpPr>
        <p:spPr>
          <a:xfrm>
            <a:off x="7101959" y="4666417"/>
            <a:ext cx="7054001" cy="1407795"/>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400" b="0" i="0" u="none" strike="noStrike" cap="none" dirty="0">
                <a:solidFill>
                  <a:srgbClr val="CAD6DE"/>
                </a:solidFill>
                <a:latin typeface="Unbounded"/>
                <a:ea typeface="Unbounded"/>
                <a:cs typeface="Unbounded"/>
                <a:sym typeface="Unbounded"/>
              </a:rPr>
              <a:t>Authenticates users as Admin or Employee, providing secure authentication through hashed passwords.</a:t>
            </a:r>
            <a:endParaRPr sz="2400" b="0" i="0" u="none" strike="noStrike" cap="none" dirty="0"/>
          </a:p>
        </p:txBody>
      </p:sp>
      <p:sp>
        <p:nvSpPr>
          <p:cNvPr id="135" name="Google Shape;135;p21"/>
          <p:cNvSpPr/>
          <p:nvPr/>
        </p:nvSpPr>
        <p:spPr>
          <a:xfrm>
            <a:off x="6307088" y="6998568"/>
            <a:ext cx="538520" cy="538520"/>
          </a:xfrm>
          <a:prstGeom prst="roundRect">
            <a:avLst>
              <a:gd name="adj" fmla="val 6668"/>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1" descr="preencoded.png"/>
          <p:cNvPicPr preferRelativeResize="0"/>
          <p:nvPr/>
        </p:nvPicPr>
        <p:blipFill rotWithShape="1">
          <a:blip r:embed="rId5">
            <a:alphaModFix/>
          </a:blip>
          <a:srcRect/>
          <a:stretch/>
        </p:blipFill>
        <p:spPr>
          <a:xfrm>
            <a:off x="6379096" y="7070576"/>
            <a:ext cx="337899" cy="422434"/>
          </a:xfrm>
          <a:prstGeom prst="rect">
            <a:avLst/>
          </a:prstGeom>
          <a:noFill/>
          <a:ln>
            <a:noFill/>
          </a:ln>
        </p:spPr>
      </p:pic>
      <p:sp>
        <p:nvSpPr>
          <p:cNvPr id="137" name="Google Shape;137;p21"/>
          <p:cNvSpPr/>
          <p:nvPr/>
        </p:nvSpPr>
        <p:spPr>
          <a:xfrm>
            <a:off x="7099176" y="6998568"/>
            <a:ext cx="4677737" cy="27182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800" b="0" i="0" u="none" strike="noStrike" cap="none" dirty="0">
                <a:solidFill>
                  <a:srgbClr val="CAD6DE"/>
                </a:solidFill>
                <a:latin typeface="Unbounded"/>
                <a:ea typeface="Unbounded"/>
                <a:cs typeface="Unbounded"/>
                <a:sym typeface="Unbounded"/>
              </a:rPr>
              <a:t>Role-Based Access</a:t>
            </a:r>
            <a:endParaRPr sz="2800" b="0" i="0" u="none" strike="noStrike" cap="none" dirty="0"/>
          </a:p>
        </p:txBody>
      </p:sp>
      <p:sp>
        <p:nvSpPr>
          <p:cNvPr id="138" name="Google Shape;138;p21"/>
          <p:cNvSpPr/>
          <p:nvPr/>
        </p:nvSpPr>
        <p:spPr>
          <a:xfrm>
            <a:off x="7099176" y="7646640"/>
            <a:ext cx="6690717" cy="175974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400" b="0" i="0" u="none" strike="noStrike" cap="none" dirty="0" smtClean="0">
                <a:solidFill>
                  <a:srgbClr val="CAD6DE"/>
                </a:solidFill>
                <a:latin typeface="Unbounded"/>
                <a:ea typeface="Unbounded"/>
                <a:cs typeface="Unbounded"/>
                <a:sym typeface="Unbounded"/>
              </a:rPr>
              <a:t>Admin have </a:t>
            </a:r>
            <a:r>
              <a:rPr lang="en-US" sz="2400" b="0" i="0" u="none" strike="noStrike" cap="none" dirty="0">
                <a:solidFill>
                  <a:srgbClr val="CAD6DE"/>
                </a:solidFill>
                <a:latin typeface="Unbounded"/>
                <a:ea typeface="Unbounded"/>
                <a:cs typeface="Unbounded"/>
                <a:sym typeface="Unbounded"/>
              </a:rPr>
              <a:t>complete control </a:t>
            </a:r>
            <a:r>
              <a:rPr lang="en-US" sz="2400" b="0" i="0" u="none" strike="noStrike" cap="none" dirty="0" smtClean="0">
                <a:solidFill>
                  <a:srgbClr val="CAD6DE"/>
                </a:solidFill>
                <a:latin typeface="Unbounded"/>
                <a:ea typeface="Unbounded"/>
                <a:cs typeface="Unbounded"/>
                <a:sym typeface="Unbounded"/>
              </a:rPr>
              <a:t>including  </a:t>
            </a:r>
            <a:r>
              <a:rPr lang="en-US" sz="2400" b="0" i="0" u="none" strike="noStrike" cap="none" dirty="0">
                <a:solidFill>
                  <a:srgbClr val="CAD6DE"/>
                </a:solidFill>
                <a:latin typeface="Unbounded"/>
                <a:ea typeface="Unbounded"/>
                <a:cs typeface="Unbounded"/>
                <a:sym typeface="Unbounded"/>
              </a:rPr>
              <a:t>managing employees and salaries, whereas Employees have read-only access to their own salary information and receipts.</a:t>
            </a:r>
            <a:endParaRPr sz="2400" b="0" i="0" u="none" strike="noStrike" cap="non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lubna\OneDrive\Desktop\Report Images\login.png"/>
          <p:cNvPicPr>
            <a:picLocks noChangeAspect="1" noChangeArrowheads="1"/>
          </p:cNvPicPr>
          <p:nvPr/>
        </p:nvPicPr>
        <p:blipFill>
          <a:blip r:embed="rId2"/>
          <a:srcRect/>
          <a:stretch>
            <a:fillRect/>
          </a:stretch>
        </p:blipFill>
        <p:spPr bwMode="auto">
          <a:xfrm>
            <a:off x="330424" y="733872"/>
            <a:ext cx="14018228" cy="9505056"/>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sp>
        <p:nvSpPr>
          <p:cNvPr id="145" name="Google Shape;145;p22"/>
          <p:cNvSpPr/>
          <p:nvPr/>
        </p:nvSpPr>
        <p:spPr>
          <a:xfrm>
            <a:off x="6324124" y="817959"/>
            <a:ext cx="7468500" cy="2112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a:solidFill>
                  <a:srgbClr val="FFFFFF"/>
                </a:solidFill>
                <a:latin typeface="Unbounded"/>
                <a:ea typeface="Unbounded"/>
                <a:cs typeface="Unbounded"/>
                <a:sym typeface="Unbounded"/>
              </a:rPr>
              <a:t>Employee Management Module (Admin Only)</a:t>
            </a:r>
            <a:endParaRPr sz="4400" b="0" i="0" u="none" strike="noStrike" cap="none"/>
          </a:p>
        </p:txBody>
      </p:sp>
      <p:sp>
        <p:nvSpPr>
          <p:cNvPr id="146" name="Google Shape;146;p22"/>
          <p:cNvSpPr/>
          <p:nvPr/>
        </p:nvSpPr>
        <p:spPr>
          <a:xfrm>
            <a:off x="6324124" y="3546158"/>
            <a:ext cx="7468553" cy="3534727"/>
          </a:xfrm>
          <a:prstGeom prst="roundRect">
            <a:avLst>
              <a:gd name="adj" fmla="val 1016"/>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6595120" y="3758208"/>
            <a:ext cx="3848105" cy="30720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800" b="0" i="0" u="none" strike="noStrike" cap="none" dirty="0">
                <a:solidFill>
                  <a:srgbClr val="CAD6DE"/>
                </a:solidFill>
                <a:latin typeface="Unbounded"/>
                <a:ea typeface="Unbounded"/>
                <a:cs typeface="Unbounded"/>
                <a:sym typeface="Unbounded"/>
              </a:rPr>
              <a:t>Key Functions</a:t>
            </a:r>
            <a:endParaRPr sz="2800" b="0" i="0" u="none" strike="noStrike" cap="none" dirty="0"/>
          </a:p>
        </p:txBody>
      </p:sp>
      <p:sp>
        <p:nvSpPr>
          <p:cNvPr id="148" name="Google Shape;148;p22"/>
          <p:cNvSpPr/>
          <p:nvPr/>
        </p:nvSpPr>
        <p:spPr>
          <a:xfrm>
            <a:off x="6563439" y="4281011"/>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Add, update, delete employee records</a:t>
            </a:r>
            <a:endParaRPr sz="2400" b="0" i="0" u="none" strike="noStrike" cap="none" dirty="0"/>
          </a:p>
        </p:txBody>
      </p:sp>
      <p:sp>
        <p:nvSpPr>
          <p:cNvPr id="149" name="Google Shape;149;p22"/>
          <p:cNvSpPr/>
          <p:nvPr/>
        </p:nvSpPr>
        <p:spPr>
          <a:xfrm>
            <a:off x="6563439" y="4843343"/>
            <a:ext cx="6989921" cy="957263"/>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Search employees via multiple filters: ID, Name, Department, Designation</a:t>
            </a:r>
            <a:endParaRPr sz="2400" b="0" i="0" u="none" strike="noStrike" cap="none" dirty="0"/>
          </a:p>
        </p:txBody>
      </p:sp>
      <p:sp>
        <p:nvSpPr>
          <p:cNvPr id="150" name="Google Shape;150;p22"/>
          <p:cNvSpPr/>
          <p:nvPr/>
        </p:nvSpPr>
        <p:spPr>
          <a:xfrm>
            <a:off x="6563439" y="5884307"/>
            <a:ext cx="6989921" cy="957263"/>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Maintain detailed employee profiles including contact and employment details</a:t>
            </a:r>
            <a:endParaRPr sz="2400" b="0" i="0" u="none" strike="noStrike" cap="none" dirty="0"/>
          </a:p>
        </p:txBody>
      </p:sp>
      <p:sp>
        <p:nvSpPr>
          <p:cNvPr id="151" name="Google Shape;151;p22"/>
          <p:cNvSpPr/>
          <p:nvPr/>
        </p:nvSpPr>
        <p:spPr>
          <a:xfrm>
            <a:off x="6324124" y="7320201"/>
            <a:ext cx="7468553" cy="2577465"/>
          </a:xfrm>
          <a:prstGeom prst="roundRect">
            <a:avLst>
              <a:gd name="adj" fmla="val 1393"/>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6563439" y="7559516"/>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3200" b="0" i="0" u="none" strike="noStrike" cap="none">
                <a:solidFill>
                  <a:srgbClr val="CAD6DE"/>
                </a:solidFill>
                <a:latin typeface="Unbounded"/>
                <a:ea typeface="Unbounded"/>
                <a:cs typeface="Unbounded"/>
                <a:sym typeface="Unbounded"/>
              </a:rPr>
              <a:t>Data Fields</a:t>
            </a:r>
            <a:endParaRPr sz="3200" b="0" i="0" u="none" strike="noStrike" cap="none"/>
          </a:p>
        </p:txBody>
      </p:sp>
      <p:sp>
        <p:nvSpPr>
          <p:cNvPr id="153" name="Google Shape;153;p22"/>
          <p:cNvSpPr/>
          <p:nvPr/>
        </p:nvSpPr>
        <p:spPr>
          <a:xfrm>
            <a:off x="6563439" y="8055054"/>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Employee ID, Name, Email, Phone</a:t>
            </a:r>
            <a:endParaRPr sz="2400" b="0" i="0" u="none" strike="noStrike" cap="none" dirty="0"/>
          </a:p>
        </p:txBody>
      </p:sp>
      <p:sp>
        <p:nvSpPr>
          <p:cNvPr id="154" name="Google Shape;154;p22"/>
          <p:cNvSpPr/>
          <p:nvPr/>
        </p:nvSpPr>
        <p:spPr>
          <a:xfrm>
            <a:off x="6563439" y="8617387"/>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Address, Gender, Department, Designation</a:t>
            </a:r>
            <a:endParaRPr sz="2400" b="0" i="0" u="none" strike="noStrike" cap="none" dirty="0"/>
          </a:p>
        </p:txBody>
      </p:sp>
      <p:sp>
        <p:nvSpPr>
          <p:cNvPr id="155" name="Google Shape;155;p22"/>
          <p:cNvSpPr/>
          <p:nvPr/>
        </p:nvSpPr>
        <p:spPr>
          <a:xfrm>
            <a:off x="6563439" y="9179719"/>
            <a:ext cx="6989921" cy="478631"/>
          </a:xfrm>
          <a:prstGeom prst="rect">
            <a:avLst/>
          </a:prstGeom>
          <a:noFill/>
          <a:ln>
            <a:noFill/>
          </a:ln>
        </p:spPr>
        <p:txBody>
          <a:bodyPr spcFirstLastPara="1" wrap="square" lIns="0" tIns="0" rIns="0" bIns="0" anchor="t" anchorCtr="0">
            <a:noAutofit/>
          </a:bodyPr>
          <a:lstStyle/>
          <a:p>
            <a:pPr marL="342900" marR="0" lvl="0" indent="-342900" algn="l" rtl="0">
              <a:lnSpc>
                <a:spcPct val="162162"/>
              </a:lnSpc>
              <a:spcBef>
                <a:spcPts val="0"/>
              </a:spcBef>
              <a:spcAft>
                <a:spcPts val="0"/>
              </a:spcAft>
              <a:buClr>
                <a:srgbClr val="CAD6DE"/>
              </a:buClr>
              <a:buSzPts val="1850"/>
              <a:buFont typeface="Cabin"/>
              <a:buChar char="•"/>
            </a:pPr>
            <a:r>
              <a:rPr lang="en-US" sz="2400" b="0" i="0" u="none" strike="noStrike" cap="none" dirty="0">
                <a:solidFill>
                  <a:srgbClr val="CAD6DE"/>
                </a:solidFill>
                <a:latin typeface="Cabin"/>
                <a:ea typeface="Cabin"/>
                <a:cs typeface="Cabin"/>
                <a:sym typeface="Cabin"/>
              </a:rPr>
              <a:t>Date of Joining, Securely Hashed Password</a:t>
            </a:r>
            <a:endParaRPr sz="2400" b="0" i="0" u="none" strike="noStrike" cap="none" dirty="0"/>
          </a:p>
        </p:txBody>
      </p:sp>
      <p:pic>
        <p:nvPicPr>
          <p:cNvPr id="14" name="Google Shape;161;p23" descr="preencoded.png"/>
          <p:cNvPicPr preferRelativeResize="0"/>
          <p:nvPr/>
        </p:nvPicPr>
        <p:blipFill rotWithShape="1">
          <a:blip r:embed="rId3">
            <a:alphaModFix/>
          </a:blip>
          <a:srcRect/>
          <a:stretch/>
        </p:blipFill>
        <p:spPr>
          <a:xfrm rot="10800000">
            <a:off x="-29616" y="0"/>
            <a:ext cx="5486400" cy="109728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C:\Users\lubna\OneDrive\Desktop\Report Images\admin.png"/>
          <p:cNvPicPr>
            <a:picLocks noChangeAspect="1" noChangeArrowheads="1"/>
          </p:cNvPicPr>
          <p:nvPr/>
        </p:nvPicPr>
        <p:blipFill>
          <a:blip r:embed="rId2"/>
          <a:srcRect/>
          <a:stretch>
            <a:fillRect/>
          </a:stretch>
        </p:blipFill>
        <p:spPr bwMode="auto">
          <a:xfrm>
            <a:off x="437403" y="805880"/>
            <a:ext cx="13805327" cy="9289032"/>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93;p25"/>
          <p:cNvSpPr/>
          <p:nvPr/>
        </p:nvSpPr>
        <p:spPr>
          <a:xfrm>
            <a:off x="7099176" y="877888"/>
            <a:ext cx="5400600" cy="1407900"/>
          </a:xfrm>
          <a:prstGeom prst="rect">
            <a:avLst/>
          </a:prstGeom>
          <a:noFill/>
          <a:ln>
            <a:noFill/>
          </a:ln>
        </p:spPr>
        <p:txBody>
          <a:bodyPr spcFirstLastPara="1" wrap="square" lIns="0" tIns="0" rIns="0" bIns="0" anchor="t" anchorCtr="0">
            <a:noAutofit/>
          </a:bodyPr>
          <a:lstStyle/>
          <a:p>
            <a:pPr lvl="0">
              <a:lnSpc>
                <a:spcPct val="125000"/>
              </a:lnSpc>
              <a:buClr>
                <a:srgbClr val="FFFFFF"/>
              </a:buClr>
              <a:buSzPts val="4400"/>
            </a:pPr>
            <a:r>
              <a:rPr lang="en-IN" sz="5400" b="1" dirty="0" smtClean="0">
                <a:solidFill>
                  <a:schemeClr val="bg1"/>
                </a:solidFill>
                <a:latin typeface="Unbounded" charset="0"/>
              </a:rPr>
              <a:t>ER Diagram</a:t>
            </a:r>
            <a:endParaRPr sz="5400" b="0" i="0" u="none" strike="noStrike" cap="none" dirty="0">
              <a:solidFill>
                <a:schemeClr val="bg1"/>
              </a:solidFill>
              <a:latin typeface="Unbounded" charset="0"/>
            </a:endParaRPr>
          </a:p>
        </p:txBody>
      </p:sp>
      <p:pic>
        <p:nvPicPr>
          <p:cNvPr id="6146" name="Picture 2" descr="C:\Users\lubna\OneDrive\Desktop\Report Images\ER.png"/>
          <p:cNvPicPr>
            <a:picLocks noChangeAspect="1" noChangeArrowheads="1"/>
          </p:cNvPicPr>
          <p:nvPr/>
        </p:nvPicPr>
        <p:blipFill>
          <a:blip r:embed="rId2"/>
          <a:srcRect/>
          <a:stretch>
            <a:fillRect/>
          </a:stretch>
        </p:blipFill>
        <p:spPr bwMode="auto">
          <a:xfrm>
            <a:off x="546448" y="445840"/>
            <a:ext cx="4320480" cy="10109448"/>
          </a:xfrm>
          <a:prstGeom prst="rect">
            <a:avLst/>
          </a:prstGeom>
          <a:noFill/>
        </p:spPr>
      </p:pic>
      <p:sp>
        <p:nvSpPr>
          <p:cNvPr id="8" name="TextBox 7"/>
          <p:cNvSpPr txBox="1"/>
          <p:nvPr/>
        </p:nvSpPr>
        <p:spPr>
          <a:xfrm>
            <a:off x="6955160" y="2894112"/>
            <a:ext cx="5904656" cy="7355860"/>
          </a:xfrm>
          <a:prstGeom prst="rect">
            <a:avLst/>
          </a:prstGeom>
          <a:noFill/>
        </p:spPr>
        <p:txBody>
          <a:bodyPr wrap="square" rtlCol="0">
            <a:spAutoFit/>
          </a:bodyPr>
          <a:lstStyle/>
          <a:p>
            <a:r>
              <a:rPr lang="en-US" sz="4000" dirty="0" smtClean="0">
                <a:solidFill>
                  <a:srgbClr val="CAD6DE"/>
                </a:solidFill>
                <a:latin typeface="Cabin"/>
                <a:sym typeface="Cabin"/>
              </a:rPr>
              <a:t>The relationship between Employee and Salary is one-to-many, meaning one employee can have multiple salary records corresponding to different time periods. This relationship is enforced through the </a:t>
            </a:r>
            <a:r>
              <a:rPr lang="en-US" sz="4000" dirty="0" err="1" smtClean="0">
                <a:solidFill>
                  <a:srgbClr val="CAD6DE"/>
                </a:solidFill>
                <a:latin typeface="Cabin"/>
                <a:sym typeface="Cabin"/>
              </a:rPr>
              <a:t>emp</a:t>
            </a:r>
            <a:r>
              <a:rPr lang="en-US" sz="4000" dirty="0" smtClean="0">
                <a:solidFill>
                  <a:srgbClr val="CAD6DE"/>
                </a:solidFill>
                <a:latin typeface="Cabin"/>
                <a:sym typeface="Cabin"/>
              </a:rPr>
              <a:t> id foreign key in the salary table</a:t>
            </a:r>
            <a:endParaRPr lang="en-IN" sz="4000" dirty="0" smtClean="0">
              <a:solidFill>
                <a:schemeClr val="bg1"/>
              </a:solidFill>
              <a:latin typeface="Cabin" charset="0"/>
            </a:endParaRPr>
          </a:p>
          <a:p>
            <a:endParaRPr lang="en-IN" sz="3200" dirty="0">
              <a:solidFill>
                <a:schemeClr val="bg1"/>
              </a:solidFill>
              <a:latin typeface="Cabin"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985</Words>
  <Application>Microsoft Office PowerPoint</Application>
  <PresentationFormat>Custom</PresentationFormat>
  <Paragraphs>194</Paragraphs>
  <Slides>21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Unbounded</vt:lpstr>
      <vt:lpstr>Cabin</vt:lpstr>
      <vt:lpstr>Times New Roman</vt:lpstr>
      <vt:lpstr>Calibri</vt:lpstr>
      <vt:lpstr>Courier New</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Ejazi Sultana</cp:lastModifiedBy>
  <cp:revision>29</cp:revision>
  <dcterms:modified xsi:type="dcterms:W3CDTF">2025-06-26T08:48:13Z</dcterms:modified>
</cp:coreProperties>
</file>